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9" r:id="rId4"/>
    <p:sldId id="260" r:id="rId5"/>
    <p:sldId id="258" r:id="rId6"/>
    <p:sldId id="301" r:id="rId7"/>
    <p:sldId id="303" r:id="rId8"/>
    <p:sldId id="305" r:id="rId9"/>
    <p:sldId id="306" r:id="rId10"/>
    <p:sldId id="307" r:id="rId11"/>
    <p:sldId id="308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38" r:id="rId26"/>
    <p:sldId id="326" r:id="rId27"/>
    <p:sldId id="328" r:id="rId28"/>
    <p:sldId id="327" r:id="rId29"/>
    <p:sldId id="329" r:id="rId30"/>
    <p:sldId id="277" r:id="rId31"/>
    <p:sldId id="330" r:id="rId32"/>
    <p:sldId id="331" r:id="rId33"/>
    <p:sldId id="333" r:id="rId34"/>
    <p:sldId id="334" r:id="rId35"/>
    <p:sldId id="335" r:id="rId36"/>
    <p:sldId id="336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8" r:id="rId47"/>
    <p:sldId id="350" r:id="rId48"/>
    <p:sldId id="349" r:id="rId49"/>
    <p:sldId id="351" r:id="rId50"/>
    <p:sldId id="352" r:id="rId51"/>
    <p:sldId id="353" r:id="rId52"/>
    <p:sldId id="354" r:id="rId53"/>
    <p:sldId id="355" r:id="rId54"/>
    <p:sldId id="356" r:id="rId55"/>
    <p:sldId id="357" r:id="rId56"/>
    <p:sldId id="358" r:id="rId57"/>
    <p:sldId id="359" r:id="rId58"/>
    <p:sldId id="360" r:id="rId59"/>
    <p:sldId id="361" r:id="rId60"/>
    <p:sldId id="362" r:id="rId61"/>
    <p:sldId id="363" r:id="rId62"/>
    <p:sldId id="364" r:id="rId63"/>
    <p:sldId id="365" r:id="rId64"/>
    <p:sldId id="366" r:id="rId65"/>
    <p:sldId id="367" r:id="rId66"/>
    <p:sldId id="368" r:id="rId67"/>
    <p:sldId id="369" r:id="rId68"/>
    <p:sldId id="371" r:id="rId69"/>
    <p:sldId id="370" r:id="rId70"/>
    <p:sldId id="372" r:id="rId71"/>
    <p:sldId id="373" r:id="rId72"/>
    <p:sldId id="374" r:id="rId73"/>
    <p:sldId id="375" r:id="rId74"/>
    <p:sldId id="376" r:id="rId75"/>
    <p:sldId id="377" r:id="rId76"/>
    <p:sldId id="378" r:id="rId77"/>
    <p:sldId id="379" r:id="rId78"/>
    <p:sldId id="380" r:id="rId79"/>
    <p:sldId id="381" r:id="rId80"/>
    <p:sldId id="382" r:id="rId81"/>
    <p:sldId id="387" r:id="rId82"/>
    <p:sldId id="388" r:id="rId83"/>
    <p:sldId id="389" r:id="rId84"/>
    <p:sldId id="391" r:id="rId85"/>
    <p:sldId id="392" r:id="rId86"/>
    <p:sldId id="393" r:id="rId87"/>
    <p:sldId id="394" r:id="rId88"/>
    <p:sldId id="395" r:id="rId89"/>
    <p:sldId id="397" r:id="rId90"/>
    <p:sldId id="398" r:id="rId91"/>
    <p:sldId id="390" r:id="rId92"/>
    <p:sldId id="399" r:id="rId93"/>
    <p:sldId id="383" r:id="rId94"/>
    <p:sldId id="385" r:id="rId95"/>
    <p:sldId id="384" r:id="rId96"/>
    <p:sldId id="386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o" id="{5A8C3312-77A5-5B49-A9B0-A4342F6B059E}">
          <p14:sldIdLst>
            <p14:sldId id="256"/>
            <p14:sldId id="257"/>
            <p14:sldId id="259"/>
            <p14:sldId id="260"/>
          </p14:sldIdLst>
        </p14:section>
        <p14:section name="what is DDM" id="{56074EF7-004C-0B44-80C8-0E443C7C9C4D}">
          <p14:sldIdLst>
            <p14:sldId id="258"/>
            <p14:sldId id="301"/>
            <p14:sldId id="303"/>
            <p14:sldId id="305"/>
            <p14:sldId id="306"/>
            <p14:sldId id="307"/>
            <p14:sldId id="308"/>
            <p14:sldId id="313"/>
            <p14:sldId id="314"/>
            <p14:sldId id="315"/>
            <p14:sldId id="316"/>
            <p14:sldId id="317"/>
          </p14:sldIdLst>
        </p14:section>
        <p14:section name="fitting HDDM" id="{6E194185-62D6-2640-B0A8-E338D88680F3}">
          <p14:sldIdLst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38"/>
          </p14:sldIdLst>
        </p14:section>
        <p14:section name="example fits" id="{973A9098-FEE1-9E49-8D9F-136F2D0639C1}">
          <p14:sldIdLst>
            <p14:sldId id="326"/>
            <p14:sldId id="328"/>
            <p14:sldId id="327"/>
            <p14:sldId id="329"/>
            <p14:sldId id="277"/>
            <p14:sldId id="330"/>
          </p14:sldIdLst>
        </p14:section>
        <p14:section name="basic HDDM" id="{0122BF17-624F-F24F-9E20-D3C5B103025D}">
          <p14:sldIdLst>
            <p14:sldId id="331"/>
            <p14:sldId id="333"/>
            <p14:sldId id="334"/>
            <p14:sldId id="335"/>
            <p14:sldId id="336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50"/>
            <p14:sldId id="349"/>
            <p14:sldId id="351"/>
            <p14:sldId id="352"/>
            <p14:sldId id="353"/>
            <p14:sldId id="354"/>
          </p14:sldIdLst>
        </p14:section>
        <p14:section name="conditional HDDM" id="{B3EDB72F-C95A-D94E-9CE4-AF6057BDFEA9}">
          <p14:sldIdLst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HDDM regression" id="{845CADFB-3270-5D4A-AC5F-48BC51705A3E}">
          <p14:sldIdLst>
            <p14:sldId id="369"/>
            <p14:sldId id="371"/>
            <p14:sldId id="370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</p14:sldIdLst>
        </p14:section>
        <p14:section name="HSSM" id="{FEA33F89-A018-224D-98E3-4FE4D78C894A}">
          <p14:sldIdLst>
            <p14:sldId id="387"/>
            <p14:sldId id="388"/>
            <p14:sldId id="389"/>
            <p14:sldId id="391"/>
            <p14:sldId id="392"/>
            <p14:sldId id="393"/>
            <p14:sldId id="394"/>
            <p14:sldId id="395"/>
            <p14:sldId id="397"/>
            <p14:sldId id="398"/>
            <p14:sldId id="390"/>
            <p14:sldId id="399"/>
          </p14:sldIdLst>
        </p14:section>
        <p14:section name="outro + summary" id="{92496506-2306-114A-A20E-E5FD6CB79877}">
          <p14:sldIdLst>
            <p14:sldId id="383"/>
            <p14:sldId id="385"/>
            <p14:sldId id="384"/>
            <p14:sldId id="3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2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673"/>
  </p:normalViewPr>
  <p:slideViewPr>
    <p:cSldViewPr snapToGrid="0" showGuides="1">
      <p:cViewPr varScale="1">
        <p:scale>
          <a:sx n="111" d="100"/>
          <a:sy n="111" d="100"/>
        </p:scale>
        <p:origin x="7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CF407-E994-924F-9E22-98D6752D5361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FAB05A-2247-2E42-9234-B42934BB7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73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AB05A-2247-2E42-9234-B42934BB786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18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AB05A-2247-2E42-9234-B42934BB786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57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AB05A-2247-2E42-9234-B42934BB786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68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AB05A-2247-2E42-9234-B42934BB786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6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AB05A-2247-2E42-9234-B42934BB786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77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6501-911A-A70A-936E-CA8724C2C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9EB45E-8915-1AF6-B5A1-FFF83EF73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014E1-0387-88FA-4A52-0DB3BD963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74F59-DD56-BB09-3677-9AFEE4485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E1B34-8E60-CFA6-40C5-75D0BC02B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7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A247-9DD0-CA72-2623-27AAD982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1F632-42D2-A8B4-7A38-CFFBA7524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5538A-4C0E-3675-EA88-3AE93174F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EA8E6-71DA-8E8D-1208-6B6F44976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45385-4C6C-8D59-94D2-FD5ED27E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47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5D9FFF-F720-FBCD-A728-1C69E08149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D8994-52E9-3EF5-2EE7-405B914D2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A6C07-4307-7A15-AAE1-6B6D7D6C5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F5449-7F88-DDE0-F7A9-A9183EA06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E52F7-1901-2600-810A-DF61261B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4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84B6-0D48-A88A-75CF-A7274F282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EAD24-8AC2-ACA1-D1DA-DFF6B3010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78F01-B703-671D-BE00-5C6E5E5B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F973A-C023-2E1D-53F3-656E0B46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D4582-E632-82BC-3CFE-8D60BA93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47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3D843-A790-C8E4-B7A2-47DF3813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38E04-6146-EA36-D5C6-DC201EB4C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1A75E-E7E5-3CA5-8CFE-3DDB91D76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46B7D-B1DF-7568-1876-F47B059E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36484-475E-3F3E-F26D-191FC61A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22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E9CBD-45D1-F1C7-FBAB-7971AEB94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4D72E-F2F2-AD9D-06C1-E22633358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7C195-E405-E47E-8ADB-51AE51998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4C5E6-C25C-D025-5B55-FA968E9FB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D213A-641A-DDF7-B5E4-A7C5C33AC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638F4-8A99-D9BB-9D3E-D1487C8E2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17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8B402-50A4-23C5-AEBA-30BB34F50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ADEC9-5170-F326-59DD-07E889380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0B3D0-AE5E-EBCC-0E58-FA8B399CB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77C88-1484-921E-4FF8-607FECC4F0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9A0903-F84C-FCAA-A477-AE34EF1482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02EB9E-F8D2-8C8B-0451-87CB3966C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2/29/24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EC839D-BB1D-FD7E-6D34-A8174D34D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F8A2EA-5912-39E7-B4A8-DA2AEFE6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35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DB448-4DCB-F6E6-28DB-987E4A28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31602-2B89-9D46-48C0-062B0F72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4CBDB-778B-7521-3D4B-7CEEDE059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A1D160-57AE-B9FA-525B-51F04A31A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43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F7E675-D0D0-72C0-7C0D-F4AC79345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2/29/24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B2EF7-D94C-EFD9-1350-5C2AD47D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2F227-4598-85B4-5F5E-23EDE4B6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1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4F95-2B6E-59E6-3607-BCBD660E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91367-9E89-2141-32EF-74C2D548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BC558-33BA-B909-7473-0FDA8404A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D2DB1-42FE-EE96-46CC-D4E4A8C8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7C2C8-A649-EC36-8024-DCFFEAAA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77D22-BEE6-9E32-5C91-FF5E7B30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44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2B5FA-560E-6729-B706-EF53E55FB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5FE52-AD44-350C-8162-060245DA70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703AB5-9E9C-0BFF-484E-438A90EB8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A0B33-51CB-2C51-62A1-9AC7C0F30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68130-287C-1FF3-F954-1D7B6E54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CCD3A-E4A0-FC96-BB1C-4F6C725D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7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FA09E6-5D94-1DF2-D71F-8CD144B0D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69406-E34D-68AE-D72D-C6FEA5A4F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38CF4-BE02-FFE9-4E77-A8E4E4A42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277B2-EBF0-FB4F-B88B-7631308F8815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BA6C3-ADD5-17EC-534D-CD808E26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F8FB3-47BF-1142-E3AC-8850BB429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8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ocs.google.com/presentation/d/1afr2XI4Abv5eoZLZ5KhyKB8F9f_uXMHal8UhlBxNRqI/edit?usp=sharin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chuanpeng.com/post/2019-04-29-how-to-install-and-use-hdd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patsy.readthedocs.io/en/latest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andamiandevine/HDDM_tutoria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020C-35D7-176E-C3E9-45E6C4C45E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(Basic)</a:t>
            </a:r>
            <a:br>
              <a:rPr lang="en-US" dirty="0"/>
            </a:br>
            <a:r>
              <a:rPr lang="en-US" dirty="0"/>
              <a:t> Introduction to (H)DDM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25759-6DDA-B097-2B89-AE938A0578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Theoretical and applied concepts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81D83-D765-6A5B-3A15-1F70A36A0244}"/>
              </a:ext>
            </a:extLst>
          </p:cNvPr>
          <p:cNvSpPr txBox="1"/>
          <p:nvPr/>
        </p:nvSpPr>
        <p:spPr>
          <a:xfrm>
            <a:off x="8919821" y="6211669"/>
            <a:ext cx="3272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Sean Devine</a:t>
            </a:r>
          </a:p>
          <a:p>
            <a:pPr algn="ctr"/>
            <a:r>
              <a:rPr lang="en-US" dirty="0"/>
              <a:t>[</a:t>
            </a:r>
            <a:r>
              <a:rPr lang="en-US" dirty="0" err="1"/>
              <a:t>seandamiandevine@gmail.com</a:t>
            </a:r>
            <a:r>
              <a:rPr lang="en-US" dirty="0"/>
              <a:t>]</a:t>
            </a:r>
          </a:p>
        </p:txBody>
      </p:sp>
      <p:pic>
        <p:nvPicPr>
          <p:cNvPr id="5" name="Google Shape;115;p13">
            <a:extLst>
              <a:ext uri="{FF2B5EF4-FFF2-40B4-BE49-F238E27FC236}">
                <a16:creationId xmlns:a16="http://schemas.microsoft.com/office/drawing/2014/main" id="{208404C3-8F11-92AC-BE96-A64529B1B1A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7992" y="197138"/>
            <a:ext cx="2553263" cy="9252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B52839-8A99-81CB-66A4-6AD934D31BA5}"/>
              </a:ext>
            </a:extLst>
          </p:cNvPr>
          <p:cNvSpPr txBox="1"/>
          <p:nvPr/>
        </p:nvSpPr>
        <p:spPr>
          <a:xfrm rot="1749728">
            <a:off x="7964730" y="1562714"/>
            <a:ext cx="3524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Now with a taste of HSSM!</a:t>
            </a:r>
          </a:p>
        </p:txBody>
      </p:sp>
    </p:spTree>
    <p:extLst>
      <p:ext uri="{BB962C8B-B14F-4D97-AF65-F5344CB8AC3E}">
        <p14:creationId xmlns:p14="http://schemas.microsoft.com/office/powerpoint/2010/main" val="340608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17929-CDBE-09CE-D7B5-9952A637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DDM?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C94A6-5DE7-56EC-2E0A-E5FC39CB1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More formally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87582-453A-33E0-5C37-92F05F217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79" y="2238764"/>
            <a:ext cx="5148943" cy="42541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F0AEEA-375C-1A0F-D30D-847FF41DFD08}"/>
              </a:ext>
            </a:extLst>
          </p:cNvPr>
          <p:cNvSpPr txBox="1"/>
          <p:nvPr/>
        </p:nvSpPr>
        <p:spPr>
          <a:xfrm>
            <a:off x="7040396" y="3429000"/>
            <a:ext cx="42289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can we know </a:t>
            </a:r>
            <a:r>
              <a:rPr lang="en-US" i="1" dirty="0"/>
              <a:t>why </a:t>
            </a:r>
            <a:r>
              <a:rPr lang="en-US" dirty="0"/>
              <a:t>someone is slower?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Inattention? </a:t>
            </a:r>
          </a:p>
          <a:p>
            <a:pPr algn="ctr"/>
            <a:r>
              <a:rPr lang="en-US" dirty="0"/>
              <a:t>Capacity limitations?</a:t>
            </a:r>
          </a:p>
          <a:p>
            <a:pPr algn="ctr"/>
            <a:r>
              <a:rPr lang="en-US" dirty="0"/>
              <a:t> Caution/deliberation?</a:t>
            </a:r>
          </a:p>
        </p:txBody>
      </p:sp>
    </p:spTree>
    <p:extLst>
      <p:ext uri="{BB962C8B-B14F-4D97-AF65-F5344CB8AC3E}">
        <p14:creationId xmlns:p14="http://schemas.microsoft.com/office/powerpoint/2010/main" val="3546478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17929-CDBE-09CE-D7B5-9952A637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DDM?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C94A6-5DE7-56EC-2E0A-E5FC39CB1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More formally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87582-453A-33E0-5C37-92F05F217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79" y="2238764"/>
            <a:ext cx="5148943" cy="42541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F0AEEA-375C-1A0F-D30D-847FF41DFD08}"/>
              </a:ext>
            </a:extLst>
          </p:cNvPr>
          <p:cNvSpPr txBox="1"/>
          <p:nvPr/>
        </p:nvSpPr>
        <p:spPr>
          <a:xfrm>
            <a:off x="7173686" y="2906486"/>
            <a:ext cx="47312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DDM </a:t>
            </a:r>
            <a:r>
              <a:rPr lang="en-US" b="1" dirty="0"/>
              <a:t>quantifies</a:t>
            </a:r>
            <a:r>
              <a:rPr lang="en-US" dirty="0"/>
              <a:t> these interpretation in </a:t>
            </a:r>
            <a:r>
              <a:rPr lang="en-US" u="sng" dirty="0"/>
              <a:t>parameter values </a:t>
            </a:r>
          </a:p>
          <a:p>
            <a:pPr algn="ctr"/>
            <a:endParaRPr lang="en-US" u="sng" dirty="0"/>
          </a:p>
          <a:p>
            <a:pPr algn="ctr"/>
            <a:r>
              <a:rPr lang="en-US" dirty="0"/>
              <a:t>Specifically, the DDM has </a:t>
            </a:r>
            <a:r>
              <a:rPr lang="en-US" b="1" dirty="0"/>
              <a:t>four main parameters</a:t>
            </a:r>
            <a:endParaRPr lang="en-US" dirty="0"/>
          </a:p>
          <a:p>
            <a:pPr algn="ctr"/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Decision threshold (a)</a:t>
            </a:r>
          </a:p>
          <a:p>
            <a:pPr marL="285750" indent="-285750">
              <a:buFontTx/>
              <a:buChar char="-"/>
            </a:pPr>
            <a:r>
              <a:rPr lang="en-US" dirty="0"/>
              <a:t>Drift Rate (v)</a:t>
            </a:r>
          </a:p>
          <a:p>
            <a:pPr marL="285750" indent="-285750">
              <a:buFontTx/>
              <a:buChar char="-"/>
            </a:pPr>
            <a:r>
              <a:rPr lang="en-US" dirty="0"/>
              <a:t>Starting Point (z)</a:t>
            </a:r>
          </a:p>
          <a:p>
            <a:pPr marL="285750" indent="-285750">
              <a:buFontTx/>
              <a:buChar char="-"/>
            </a:pPr>
            <a:r>
              <a:rPr lang="en-US" dirty="0"/>
              <a:t>Non-Decision Time (t)</a:t>
            </a:r>
          </a:p>
        </p:txBody>
      </p:sp>
    </p:spTree>
    <p:extLst>
      <p:ext uri="{BB962C8B-B14F-4D97-AF65-F5344CB8AC3E}">
        <p14:creationId xmlns:p14="http://schemas.microsoft.com/office/powerpoint/2010/main" val="1879712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901FF26-7B78-3EFC-1CFD-762C7C1B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8150" y="1147404"/>
            <a:ext cx="7330806" cy="5236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34807C-2445-C44B-9C10-A7CF222F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DDM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F3966-24BA-DC40-C71F-C4336A3C9B16}"/>
              </a:ext>
            </a:extLst>
          </p:cNvPr>
          <p:cNvSpPr txBox="1"/>
          <p:nvPr/>
        </p:nvSpPr>
        <p:spPr>
          <a:xfrm>
            <a:off x="9394535" y="3180775"/>
            <a:ext cx="386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70F79B-B070-61AB-FA8E-5C4593DF9655}"/>
              </a:ext>
            </a:extLst>
          </p:cNvPr>
          <p:cNvCxnSpPr>
            <a:cxnSpLocks/>
          </p:cNvCxnSpPr>
          <p:nvPr/>
        </p:nvCxnSpPr>
        <p:spPr>
          <a:xfrm flipH="1" flipV="1">
            <a:off x="9372037" y="2122714"/>
            <a:ext cx="22498" cy="30458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83ED85-04BC-591B-2F8A-19106ED6191F}"/>
              </a:ext>
            </a:extLst>
          </p:cNvPr>
          <p:cNvCxnSpPr>
            <a:cxnSpLocks/>
          </p:cNvCxnSpPr>
          <p:nvPr/>
        </p:nvCxnSpPr>
        <p:spPr>
          <a:xfrm>
            <a:off x="5669535" y="4006628"/>
            <a:ext cx="1614274" cy="9713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61E3BC-1882-2C74-284D-9D82C0CF37D1}"/>
              </a:ext>
            </a:extLst>
          </p:cNvPr>
          <p:cNvSpPr txBox="1"/>
          <p:nvPr/>
        </p:nvSpPr>
        <p:spPr>
          <a:xfrm>
            <a:off x="6115650" y="4292025"/>
            <a:ext cx="37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8846E-3EEE-EB6C-278C-A847C1E2E283}"/>
              </a:ext>
            </a:extLst>
          </p:cNvPr>
          <p:cNvSpPr txBox="1"/>
          <p:nvPr/>
        </p:nvSpPr>
        <p:spPr>
          <a:xfrm>
            <a:off x="3224721" y="3484048"/>
            <a:ext cx="348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z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64DB2E-8A84-5572-B6CB-FACD48C2D211}"/>
              </a:ext>
            </a:extLst>
          </p:cNvPr>
          <p:cNvCxnSpPr>
            <a:cxnSpLocks/>
          </p:cNvCxnSpPr>
          <p:nvPr/>
        </p:nvCxnSpPr>
        <p:spPr>
          <a:xfrm>
            <a:off x="3572893" y="3519771"/>
            <a:ext cx="884404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AA60EC-4812-E33C-49C7-178AF0426FBD}"/>
              </a:ext>
            </a:extLst>
          </p:cNvPr>
          <p:cNvSpPr txBox="1"/>
          <p:nvPr/>
        </p:nvSpPr>
        <p:spPr>
          <a:xfrm>
            <a:off x="3845582" y="3012357"/>
            <a:ext cx="327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CD3B67-BFC2-88EC-1880-B0B0292F9950}"/>
              </a:ext>
            </a:extLst>
          </p:cNvPr>
          <p:cNvSpPr txBox="1"/>
          <p:nvPr/>
        </p:nvSpPr>
        <p:spPr>
          <a:xfrm>
            <a:off x="483686" y="2228671"/>
            <a:ext cx="22488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decision boundary</a:t>
            </a:r>
          </a:p>
          <a:p>
            <a:r>
              <a:rPr lang="en-US" dirty="0"/>
              <a:t>v = drift rate</a:t>
            </a:r>
          </a:p>
          <a:p>
            <a:r>
              <a:rPr lang="en-US" dirty="0"/>
              <a:t>z = starting point</a:t>
            </a:r>
          </a:p>
          <a:p>
            <a:r>
              <a:rPr lang="en-US" dirty="0"/>
              <a:t>t = non-decision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CDBE7-4DD8-B55A-D911-BD9BA6307216}"/>
              </a:ext>
            </a:extLst>
          </p:cNvPr>
          <p:cNvSpPr txBox="1"/>
          <p:nvPr/>
        </p:nvSpPr>
        <p:spPr>
          <a:xfrm>
            <a:off x="9372037" y="1974066"/>
            <a:ext cx="2698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Correct/Response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87BCC-1E4D-7FBE-507B-F9C3EFFA29B3}"/>
              </a:ext>
            </a:extLst>
          </p:cNvPr>
          <p:cNvSpPr txBox="1"/>
          <p:nvPr/>
        </p:nvSpPr>
        <p:spPr>
          <a:xfrm>
            <a:off x="9372037" y="4937748"/>
            <a:ext cx="2908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Incorrect/Response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A05E5-87C1-1EA3-EA2A-95BCD191EF95}"/>
              </a:ext>
            </a:extLst>
          </p:cNvPr>
          <p:cNvSpPr txBox="1"/>
          <p:nvPr/>
        </p:nvSpPr>
        <p:spPr>
          <a:xfrm>
            <a:off x="10128118" y="0"/>
            <a:ext cx="16839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Example values:</a:t>
            </a:r>
          </a:p>
          <a:p>
            <a:pPr algn="ctr"/>
            <a:r>
              <a:rPr lang="en-US" dirty="0"/>
              <a:t>a  = 1</a:t>
            </a:r>
          </a:p>
          <a:p>
            <a:pPr algn="ctr"/>
            <a:r>
              <a:rPr lang="en-US" dirty="0"/>
              <a:t>v  = -0.9</a:t>
            </a:r>
          </a:p>
          <a:p>
            <a:pPr algn="ctr"/>
            <a:r>
              <a:rPr lang="en-US" dirty="0"/>
              <a:t>z  = 0</a:t>
            </a:r>
          </a:p>
          <a:p>
            <a:pPr algn="ctr"/>
            <a:r>
              <a:rPr lang="en-US" dirty="0"/>
              <a:t>t = 100</a:t>
            </a:r>
          </a:p>
        </p:txBody>
      </p:sp>
    </p:spTree>
    <p:extLst>
      <p:ext uri="{BB962C8B-B14F-4D97-AF65-F5344CB8AC3E}">
        <p14:creationId xmlns:p14="http://schemas.microsoft.com/office/powerpoint/2010/main" val="4018922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901FF26-7B78-3EFC-1CFD-762C7C1B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8150" y="1147404"/>
            <a:ext cx="7330806" cy="5236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34807C-2445-C44B-9C10-A7CF222F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DDM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F3966-24BA-DC40-C71F-C4336A3C9B16}"/>
              </a:ext>
            </a:extLst>
          </p:cNvPr>
          <p:cNvSpPr txBox="1"/>
          <p:nvPr/>
        </p:nvSpPr>
        <p:spPr>
          <a:xfrm>
            <a:off x="9394535" y="3180775"/>
            <a:ext cx="1602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 </a:t>
            </a:r>
            <a:r>
              <a:rPr lang="en-US" sz="2000" dirty="0"/>
              <a:t>(narrower)</a:t>
            </a:r>
            <a:endParaRPr lang="en-US" sz="3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70F79B-B070-61AB-FA8E-5C4593DF9655}"/>
              </a:ext>
            </a:extLst>
          </p:cNvPr>
          <p:cNvCxnSpPr>
            <a:cxnSpLocks/>
          </p:cNvCxnSpPr>
          <p:nvPr/>
        </p:nvCxnSpPr>
        <p:spPr>
          <a:xfrm flipV="1">
            <a:off x="9372037" y="2601686"/>
            <a:ext cx="0" cy="219891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83ED85-04BC-591B-2F8A-19106ED6191F}"/>
              </a:ext>
            </a:extLst>
          </p:cNvPr>
          <p:cNvCxnSpPr>
            <a:cxnSpLocks/>
          </p:cNvCxnSpPr>
          <p:nvPr/>
        </p:nvCxnSpPr>
        <p:spPr>
          <a:xfrm>
            <a:off x="5669535" y="4006628"/>
            <a:ext cx="1614274" cy="9713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61E3BC-1882-2C74-284D-9D82C0CF37D1}"/>
              </a:ext>
            </a:extLst>
          </p:cNvPr>
          <p:cNvSpPr txBox="1"/>
          <p:nvPr/>
        </p:nvSpPr>
        <p:spPr>
          <a:xfrm>
            <a:off x="6115650" y="4292025"/>
            <a:ext cx="37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8846E-3EEE-EB6C-278C-A847C1E2E283}"/>
              </a:ext>
            </a:extLst>
          </p:cNvPr>
          <p:cNvSpPr txBox="1"/>
          <p:nvPr/>
        </p:nvSpPr>
        <p:spPr>
          <a:xfrm>
            <a:off x="3224721" y="3484048"/>
            <a:ext cx="348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z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64DB2E-8A84-5572-B6CB-FACD48C2D211}"/>
              </a:ext>
            </a:extLst>
          </p:cNvPr>
          <p:cNvCxnSpPr>
            <a:cxnSpLocks/>
          </p:cNvCxnSpPr>
          <p:nvPr/>
        </p:nvCxnSpPr>
        <p:spPr>
          <a:xfrm>
            <a:off x="3572893" y="3519771"/>
            <a:ext cx="884404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AA60EC-4812-E33C-49C7-178AF0426FBD}"/>
              </a:ext>
            </a:extLst>
          </p:cNvPr>
          <p:cNvSpPr txBox="1"/>
          <p:nvPr/>
        </p:nvSpPr>
        <p:spPr>
          <a:xfrm>
            <a:off x="3845582" y="3012357"/>
            <a:ext cx="327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CD3B67-BFC2-88EC-1880-B0B0292F9950}"/>
              </a:ext>
            </a:extLst>
          </p:cNvPr>
          <p:cNvSpPr txBox="1"/>
          <p:nvPr/>
        </p:nvSpPr>
        <p:spPr>
          <a:xfrm>
            <a:off x="483686" y="2228671"/>
            <a:ext cx="22488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decision boundary</a:t>
            </a:r>
          </a:p>
          <a:p>
            <a:r>
              <a:rPr lang="en-US" dirty="0"/>
              <a:t>v = drift rate</a:t>
            </a:r>
          </a:p>
          <a:p>
            <a:r>
              <a:rPr lang="en-US" dirty="0"/>
              <a:t>z = starting point</a:t>
            </a:r>
          </a:p>
          <a:p>
            <a:r>
              <a:rPr lang="en-US" dirty="0"/>
              <a:t>t = non-decision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CDBE7-4DD8-B55A-D911-BD9BA6307216}"/>
              </a:ext>
            </a:extLst>
          </p:cNvPr>
          <p:cNvSpPr txBox="1"/>
          <p:nvPr/>
        </p:nvSpPr>
        <p:spPr>
          <a:xfrm>
            <a:off x="9372037" y="1974066"/>
            <a:ext cx="2698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Correct/Response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87BCC-1E4D-7FBE-507B-F9C3EFFA29B3}"/>
              </a:ext>
            </a:extLst>
          </p:cNvPr>
          <p:cNvSpPr txBox="1"/>
          <p:nvPr/>
        </p:nvSpPr>
        <p:spPr>
          <a:xfrm>
            <a:off x="9372037" y="4937748"/>
            <a:ext cx="2908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Incorrect/Response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A05E5-87C1-1EA3-EA2A-95BCD191EF95}"/>
              </a:ext>
            </a:extLst>
          </p:cNvPr>
          <p:cNvSpPr txBox="1"/>
          <p:nvPr/>
        </p:nvSpPr>
        <p:spPr>
          <a:xfrm>
            <a:off x="10128118" y="0"/>
            <a:ext cx="16839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Example values: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  = 0.7</a:t>
            </a:r>
          </a:p>
          <a:p>
            <a:pPr algn="ctr"/>
            <a:r>
              <a:rPr lang="en-US" dirty="0"/>
              <a:t>v  = -0.9</a:t>
            </a:r>
          </a:p>
          <a:p>
            <a:pPr algn="ctr"/>
            <a:r>
              <a:rPr lang="en-US" dirty="0"/>
              <a:t>z  = 0</a:t>
            </a:r>
          </a:p>
          <a:p>
            <a:pPr algn="ctr"/>
            <a:r>
              <a:rPr lang="en-US" dirty="0"/>
              <a:t>t = 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366C0-9841-36E3-A563-BB6FC5DFF228}"/>
              </a:ext>
            </a:extLst>
          </p:cNvPr>
          <p:cNvSpPr txBox="1"/>
          <p:nvPr/>
        </p:nvSpPr>
        <p:spPr>
          <a:xfrm>
            <a:off x="167058" y="5410299"/>
            <a:ext cx="2320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Behaviourally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Fast RTs, more “errors”</a:t>
            </a:r>
          </a:p>
        </p:txBody>
      </p:sp>
    </p:spTree>
    <p:extLst>
      <p:ext uri="{BB962C8B-B14F-4D97-AF65-F5344CB8AC3E}">
        <p14:creationId xmlns:p14="http://schemas.microsoft.com/office/powerpoint/2010/main" val="1276894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901FF26-7B78-3EFC-1CFD-762C7C1B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8150" y="1147404"/>
            <a:ext cx="7330806" cy="5236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34807C-2445-C44B-9C10-A7CF222F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DDM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F3966-24BA-DC40-C71F-C4336A3C9B16}"/>
              </a:ext>
            </a:extLst>
          </p:cNvPr>
          <p:cNvSpPr txBox="1"/>
          <p:nvPr/>
        </p:nvSpPr>
        <p:spPr>
          <a:xfrm>
            <a:off x="9394535" y="3180775"/>
            <a:ext cx="386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70F79B-B070-61AB-FA8E-5C4593DF9655}"/>
              </a:ext>
            </a:extLst>
          </p:cNvPr>
          <p:cNvCxnSpPr>
            <a:cxnSpLocks/>
          </p:cNvCxnSpPr>
          <p:nvPr/>
        </p:nvCxnSpPr>
        <p:spPr>
          <a:xfrm flipH="1" flipV="1">
            <a:off x="9372037" y="2122714"/>
            <a:ext cx="22498" cy="30458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83ED85-04BC-591B-2F8A-19106ED6191F}"/>
              </a:ext>
            </a:extLst>
          </p:cNvPr>
          <p:cNvCxnSpPr>
            <a:cxnSpLocks/>
          </p:cNvCxnSpPr>
          <p:nvPr/>
        </p:nvCxnSpPr>
        <p:spPr>
          <a:xfrm>
            <a:off x="5584371" y="3180775"/>
            <a:ext cx="348343" cy="19878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61E3BC-1882-2C74-284D-9D82C0CF37D1}"/>
              </a:ext>
            </a:extLst>
          </p:cNvPr>
          <p:cNvSpPr txBox="1"/>
          <p:nvPr/>
        </p:nvSpPr>
        <p:spPr>
          <a:xfrm>
            <a:off x="5769511" y="3882290"/>
            <a:ext cx="1399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 </a:t>
            </a:r>
            <a:r>
              <a:rPr lang="en-US" dirty="0"/>
              <a:t>(stronger)</a:t>
            </a:r>
            <a:endParaRPr lang="en-US" sz="3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8846E-3EEE-EB6C-278C-A847C1E2E283}"/>
              </a:ext>
            </a:extLst>
          </p:cNvPr>
          <p:cNvSpPr txBox="1"/>
          <p:nvPr/>
        </p:nvSpPr>
        <p:spPr>
          <a:xfrm>
            <a:off x="3224721" y="3484048"/>
            <a:ext cx="348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z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64DB2E-8A84-5572-B6CB-FACD48C2D211}"/>
              </a:ext>
            </a:extLst>
          </p:cNvPr>
          <p:cNvCxnSpPr>
            <a:cxnSpLocks/>
          </p:cNvCxnSpPr>
          <p:nvPr/>
        </p:nvCxnSpPr>
        <p:spPr>
          <a:xfrm>
            <a:off x="3572893" y="3519771"/>
            <a:ext cx="884404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AA60EC-4812-E33C-49C7-178AF0426FBD}"/>
              </a:ext>
            </a:extLst>
          </p:cNvPr>
          <p:cNvSpPr txBox="1"/>
          <p:nvPr/>
        </p:nvSpPr>
        <p:spPr>
          <a:xfrm>
            <a:off x="3845582" y="3012357"/>
            <a:ext cx="327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CD3B67-BFC2-88EC-1880-B0B0292F9950}"/>
              </a:ext>
            </a:extLst>
          </p:cNvPr>
          <p:cNvSpPr txBox="1"/>
          <p:nvPr/>
        </p:nvSpPr>
        <p:spPr>
          <a:xfrm>
            <a:off x="483686" y="2228671"/>
            <a:ext cx="22488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decision boundary</a:t>
            </a:r>
          </a:p>
          <a:p>
            <a:r>
              <a:rPr lang="en-US" dirty="0"/>
              <a:t>v = drift rate</a:t>
            </a:r>
          </a:p>
          <a:p>
            <a:r>
              <a:rPr lang="en-US" dirty="0"/>
              <a:t>z = starting point</a:t>
            </a:r>
          </a:p>
          <a:p>
            <a:r>
              <a:rPr lang="en-US" dirty="0"/>
              <a:t>t = non-decision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CDBE7-4DD8-B55A-D911-BD9BA6307216}"/>
              </a:ext>
            </a:extLst>
          </p:cNvPr>
          <p:cNvSpPr txBox="1"/>
          <p:nvPr/>
        </p:nvSpPr>
        <p:spPr>
          <a:xfrm>
            <a:off x="9372037" y="1974066"/>
            <a:ext cx="2698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Correct/Response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87BCC-1E4D-7FBE-507B-F9C3EFFA29B3}"/>
              </a:ext>
            </a:extLst>
          </p:cNvPr>
          <p:cNvSpPr txBox="1"/>
          <p:nvPr/>
        </p:nvSpPr>
        <p:spPr>
          <a:xfrm>
            <a:off x="9372037" y="4937748"/>
            <a:ext cx="2908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Incorrect/Response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A05E5-87C1-1EA3-EA2A-95BCD191EF95}"/>
              </a:ext>
            </a:extLst>
          </p:cNvPr>
          <p:cNvSpPr txBox="1"/>
          <p:nvPr/>
        </p:nvSpPr>
        <p:spPr>
          <a:xfrm>
            <a:off x="10128118" y="0"/>
            <a:ext cx="16839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Example values:</a:t>
            </a:r>
          </a:p>
          <a:p>
            <a:pPr algn="ctr"/>
            <a:r>
              <a:rPr lang="en-US" dirty="0"/>
              <a:t>a  = 1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v  = -1.5</a:t>
            </a:r>
          </a:p>
          <a:p>
            <a:pPr algn="ctr"/>
            <a:r>
              <a:rPr lang="en-US" dirty="0"/>
              <a:t>z  = 0</a:t>
            </a:r>
          </a:p>
          <a:p>
            <a:pPr algn="ctr"/>
            <a:r>
              <a:rPr lang="en-US" dirty="0"/>
              <a:t>t = 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18CB4-E72F-ED09-6A09-4C8BB758D932}"/>
              </a:ext>
            </a:extLst>
          </p:cNvPr>
          <p:cNvSpPr txBox="1"/>
          <p:nvPr/>
        </p:nvSpPr>
        <p:spPr>
          <a:xfrm>
            <a:off x="242498" y="5410299"/>
            <a:ext cx="2169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Behaviourally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Fast RTs, less “errors”</a:t>
            </a:r>
          </a:p>
        </p:txBody>
      </p:sp>
    </p:spTree>
    <p:extLst>
      <p:ext uri="{BB962C8B-B14F-4D97-AF65-F5344CB8AC3E}">
        <p14:creationId xmlns:p14="http://schemas.microsoft.com/office/powerpoint/2010/main" val="2273510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901FF26-7B78-3EFC-1CFD-762C7C1B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8150" y="1147404"/>
            <a:ext cx="7330806" cy="5236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34807C-2445-C44B-9C10-A7CF222F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DDM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F3966-24BA-DC40-C71F-C4336A3C9B16}"/>
              </a:ext>
            </a:extLst>
          </p:cNvPr>
          <p:cNvSpPr txBox="1"/>
          <p:nvPr/>
        </p:nvSpPr>
        <p:spPr>
          <a:xfrm>
            <a:off x="9394535" y="3180775"/>
            <a:ext cx="386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70F79B-B070-61AB-FA8E-5C4593DF9655}"/>
              </a:ext>
            </a:extLst>
          </p:cNvPr>
          <p:cNvCxnSpPr>
            <a:cxnSpLocks/>
          </p:cNvCxnSpPr>
          <p:nvPr/>
        </p:nvCxnSpPr>
        <p:spPr>
          <a:xfrm flipH="1" flipV="1">
            <a:off x="9372037" y="2122714"/>
            <a:ext cx="22498" cy="30458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83ED85-04BC-591B-2F8A-19106ED6191F}"/>
              </a:ext>
            </a:extLst>
          </p:cNvPr>
          <p:cNvCxnSpPr>
            <a:cxnSpLocks/>
          </p:cNvCxnSpPr>
          <p:nvPr/>
        </p:nvCxnSpPr>
        <p:spPr>
          <a:xfrm>
            <a:off x="5416443" y="4197231"/>
            <a:ext cx="1614274" cy="9713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61E3BC-1882-2C74-284D-9D82C0CF37D1}"/>
              </a:ext>
            </a:extLst>
          </p:cNvPr>
          <p:cNvSpPr txBox="1"/>
          <p:nvPr/>
        </p:nvSpPr>
        <p:spPr>
          <a:xfrm>
            <a:off x="5862558" y="4482628"/>
            <a:ext cx="37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8846E-3EEE-EB6C-278C-A847C1E2E283}"/>
              </a:ext>
            </a:extLst>
          </p:cNvPr>
          <p:cNvSpPr txBox="1"/>
          <p:nvPr/>
        </p:nvSpPr>
        <p:spPr>
          <a:xfrm>
            <a:off x="3224721" y="3868830"/>
            <a:ext cx="1194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z </a:t>
            </a:r>
            <a:r>
              <a:rPr lang="en-US" dirty="0"/>
              <a:t>(biased)</a:t>
            </a:r>
            <a:endParaRPr lang="en-US" sz="32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64DB2E-8A84-5572-B6CB-FACD48C2D211}"/>
              </a:ext>
            </a:extLst>
          </p:cNvPr>
          <p:cNvCxnSpPr>
            <a:cxnSpLocks/>
          </p:cNvCxnSpPr>
          <p:nvPr/>
        </p:nvCxnSpPr>
        <p:spPr>
          <a:xfrm>
            <a:off x="3572893" y="3519771"/>
            <a:ext cx="884404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AA60EC-4812-E33C-49C7-178AF0426FBD}"/>
              </a:ext>
            </a:extLst>
          </p:cNvPr>
          <p:cNvSpPr txBox="1"/>
          <p:nvPr/>
        </p:nvSpPr>
        <p:spPr>
          <a:xfrm>
            <a:off x="3845582" y="3012357"/>
            <a:ext cx="327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CD3B67-BFC2-88EC-1880-B0B0292F9950}"/>
              </a:ext>
            </a:extLst>
          </p:cNvPr>
          <p:cNvSpPr txBox="1"/>
          <p:nvPr/>
        </p:nvSpPr>
        <p:spPr>
          <a:xfrm>
            <a:off x="483686" y="2228671"/>
            <a:ext cx="22488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decision boundary</a:t>
            </a:r>
          </a:p>
          <a:p>
            <a:r>
              <a:rPr lang="en-US" dirty="0"/>
              <a:t>v = drift rate</a:t>
            </a:r>
          </a:p>
          <a:p>
            <a:r>
              <a:rPr lang="en-US" dirty="0"/>
              <a:t>z = starting point</a:t>
            </a:r>
          </a:p>
          <a:p>
            <a:r>
              <a:rPr lang="en-US" dirty="0"/>
              <a:t>t = non-decision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CDBE7-4DD8-B55A-D911-BD9BA6307216}"/>
              </a:ext>
            </a:extLst>
          </p:cNvPr>
          <p:cNvSpPr txBox="1"/>
          <p:nvPr/>
        </p:nvSpPr>
        <p:spPr>
          <a:xfrm>
            <a:off x="9372037" y="1974066"/>
            <a:ext cx="2698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Correct/Response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87BCC-1E4D-7FBE-507B-F9C3EFFA29B3}"/>
              </a:ext>
            </a:extLst>
          </p:cNvPr>
          <p:cNvSpPr txBox="1"/>
          <p:nvPr/>
        </p:nvSpPr>
        <p:spPr>
          <a:xfrm>
            <a:off x="9372037" y="4937748"/>
            <a:ext cx="2908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Incorrect/Response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A05E5-87C1-1EA3-EA2A-95BCD191EF95}"/>
              </a:ext>
            </a:extLst>
          </p:cNvPr>
          <p:cNvSpPr txBox="1"/>
          <p:nvPr/>
        </p:nvSpPr>
        <p:spPr>
          <a:xfrm>
            <a:off x="10128118" y="0"/>
            <a:ext cx="16839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Example values:</a:t>
            </a:r>
          </a:p>
          <a:p>
            <a:pPr algn="ctr"/>
            <a:r>
              <a:rPr lang="en-US" dirty="0"/>
              <a:t>a  = 1</a:t>
            </a:r>
          </a:p>
          <a:p>
            <a:pPr algn="ctr"/>
            <a:r>
              <a:rPr lang="en-US" dirty="0"/>
              <a:t>v  = -0.9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z  = -0.2</a:t>
            </a:r>
          </a:p>
          <a:p>
            <a:pPr algn="ctr"/>
            <a:r>
              <a:rPr lang="en-US" dirty="0"/>
              <a:t>t = 100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A7AE5F-D938-9796-B00E-6E0773E27312}"/>
              </a:ext>
            </a:extLst>
          </p:cNvPr>
          <p:cNvSpPr txBox="1"/>
          <p:nvPr/>
        </p:nvSpPr>
        <p:spPr>
          <a:xfrm>
            <a:off x="48536" y="5410299"/>
            <a:ext cx="25578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Behaviourally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Fast RTs for one response</a:t>
            </a:r>
          </a:p>
          <a:p>
            <a:pPr algn="ctr"/>
            <a:r>
              <a:rPr lang="en-US" dirty="0"/>
              <a:t>Slow RTs for the other</a:t>
            </a:r>
          </a:p>
        </p:txBody>
      </p:sp>
    </p:spTree>
    <p:extLst>
      <p:ext uri="{BB962C8B-B14F-4D97-AF65-F5344CB8AC3E}">
        <p14:creationId xmlns:p14="http://schemas.microsoft.com/office/powerpoint/2010/main" val="3081821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901FF26-7B78-3EFC-1CFD-762C7C1B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8150" y="1147404"/>
            <a:ext cx="7330806" cy="5236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34807C-2445-C44B-9C10-A7CF222F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DDM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F3966-24BA-DC40-C71F-C4336A3C9B16}"/>
              </a:ext>
            </a:extLst>
          </p:cNvPr>
          <p:cNvSpPr txBox="1"/>
          <p:nvPr/>
        </p:nvSpPr>
        <p:spPr>
          <a:xfrm>
            <a:off x="9394535" y="3180775"/>
            <a:ext cx="386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70F79B-B070-61AB-FA8E-5C4593DF9655}"/>
              </a:ext>
            </a:extLst>
          </p:cNvPr>
          <p:cNvCxnSpPr>
            <a:cxnSpLocks/>
          </p:cNvCxnSpPr>
          <p:nvPr/>
        </p:nvCxnSpPr>
        <p:spPr>
          <a:xfrm flipH="1" flipV="1">
            <a:off x="9372037" y="2122714"/>
            <a:ext cx="22498" cy="30458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83ED85-04BC-591B-2F8A-19106ED6191F}"/>
              </a:ext>
            </a:extLst>
          </p:cNvPr>
          <p:cNvCxnSpPr>
            <a:cxnSpLocks/>
          </p:cNvCxnSpPr>
          <p:nvPr/>
        </p:nvCxnSpPr>
        <p:spPr>
          <a:xfrm>
            <a:off x="6132919" y="4068823"/>
            <a:ext cx="1614274" cy="9713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61E3BC-1882-2C74-284D-9D82C0CF37D1}"/>
              </a:ext>
            </a:extLst>
          </p:cNvPr>
          <p:cNvSpPr txBox="1"/>
          <p:nvPr/>
        </p:nvSpPr>
        <p:spPr>
          <a:xfrm>
            <a:off x="6579034" y="4354220"/>
            <a:ext cx="37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8846E-3EEE-EB6C-278C-A847C1E2E283}"/>
              </a:ext>
            </a:extLst>
          </p:cNvPr>
          <p:cNvSpPr txBox="1"/>
          <p:nvPr/>
        </p:nvSpPr>
        <p:spPr>
          <a:xfrm>
            <a:off x="3224721" y="3484048"/>
            <a:ext cx="348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z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64DB2E-8A84-5572-B6CB-FACD48C2D211}"/>
              </a:ext>
            </a:extLst>
          </p:cNvPr>
          <p:cNvCxnSpPr>
            <a:cxnSpLocks/>
          </p:cNvCxnSpPr>
          <p:nvPr/>
        </p:nvCxnSpPr>
        <p:spPr>
          <a:xfrm>
            <a:off x="3572893" y="3519771"/>
            <a:ext cx="1902621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AA60EC-4812-E33C-49C7-178AF0426FBD}"/>
              </a:ext>
            </a:extLst>
          </p:cNvPr>
          <p:cNvSpPr txBox="1"/>
          <p:nvPr/>
        </p:nvSpPr>
        <p:spPr>
          <a:xfrm>
            <a:off x="4015325" y="3021830"/>
            <a:ext cx="1902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 </a:t>
            </a:r>
            <a:r>
              <a:rPr lang="en-US" dirty="0"/>
              <a:t>(longer)</a:t>
            </a:r>
            <a:endParaRPr 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CD3B67-BFC2-88EC-1880-B0B0292F9950}"/>
              </a:ext>
            </a:extLst>
          </p:cNvPr>
          <p:cNvSpPr txBox="1"/>
          <p:nvPr/>
        </p:nvSpPr>
        <p:spPr>
          <a:xfrm>
            <a:off x="483686" y="2228671"/>
            <a:ext cx="22488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decision boundary</a:t>
            </a:r>
          </a:p>
          <a:p>
            <a:r>
              <a:rPr lang="en-US" dirty="0"/>
              <a:t>v = drift rate</a:t>
            </a:r>
          </a:p>
          <a:p>
            <a:r>
              <a:rPr lang="en-US" dirty="0"/>
              <a:t>z = starting point</a:t>
            </a:r>
          </a:p>
          <a:p>
            <a:r>
              <a:rPr lang="en-US" dirty="0"/>
              <a:t>t = non-decision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CDBE7-4DD8-B55A-D911-BD9BA6307216}"/>
              </a:ext>
            </a:extLst>
          </p:cNvPr>
          <p:cNvSpPr txBox="1"/>
          <p:nvPr/>
        </p:nvSpPr>
        <p:spPr>
          <a:xfrm>
            <a:off x="9372037" y="1974066"/>
            <a:ext cx="2698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Correct/Response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87BCC-1E4D-7FBE-507B-F9C3EFFA29B3}"/>
              </a:ext>
            </a:extLst>
          </p:cNvPr>
          <p:cNvSpPr txBox="1"/>
          <p:nvPr/>
        </p:nvSpPr>
        <p:spPr>
          <a:xfrm>
            <a:off x="9372037" y="4937748"/>
            <a:ext cx="2908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Incorrect/Response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A05E5-87C1-1EA3-EA2A-95BCD191EF95}"/>
              </a:ext>
            </a:extLst>
          </p:cNvPr>
          <p:cNvSpPr txBox="1"/>
          <p:nvPr/>
        </p:nvSpPr>
        <p:spPr>
          <a:xfrm>
            <a:off x="10128118" y="0"/>
            <a:ext cx="16839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Example values:</a:t>
            </a:r>
          </a:p>
          <a:p>
            <a:pPr algn="ctr"/>
            <a:r>
              <a:rPr lang="en-US" dirty="0"/>
              <a:t>a  = 1</a:t>
            </a:r>
          </a:p>
          <a:p>
            <a:pPr algn="ctr"/>
            <a:r>
              <a:rPr lang="en-US" dirty="0"/>
              <a:t>v  = -0.9</a:t>
            </a:r>
          </a:p>
          <a:p>
            <a:pPr algn="ctr"/>
            <a:r>
              <a:rPr lang="en-US" dirty="0"/>
              <a:t>z  = 0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 = 200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2A8233-7B89-25B9-B535-77E7B9B52A3A}"/>
              </a:ext>
            </a:extLst>
          </p:cNvPr>
          <p:cNvSpPr txBox="1"/>
          <p:nvPr/>
        </p:nvSpPr>
        <p:spPr>
          <a:xfrm>
            <a:off x="77423" y="5410299"/>
            <a:ext cx="2500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Behaviourally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Slow RT, same responses</a:t>
            </a:r>
          </a:p>
        </p:txBody>
      </p:sp>
    </p:spTree>
    <p:extLst>
      <p:ext uri="{BB962C8B-B14F-4D97-AF65-F5344CB8AC3E}">
        <p14:creationId xmlns:p14="http://schemas.microsoft.com/office/powerpoint/2010/main" val="4258241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FD54-8B1E-C687-3109-80A17C3F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DDM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5C3E7C-113A-80F9-CCA1-03FE3938E0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95661"/>
              </a:xfrm>
            </p:spPr>
            <p:txBody>
              <a:bodyPr>
                <a:normAutofit/>
              </a:bodyPr>
              <a:lstStyle/>
              <a:p>
                <a:pPr>
                  <a:buFontTx/>
                  <a:buChar char="-"/>
                </a:pPr>
                <a:r>
                  <a:rPr lang="en-US" dirty="0"/>
                  <a:t>Very short tangent on model fitting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The DDM is </a:t>
                </a:r>
                <a:r>
                  <a:rPr lang="en-US" u="sng" dirty="0"/>
                  <a:t>a joint distribution </a:t>
                </a:r>
                <a:r>
                  <a:rPr lang="en-US" dirty="0"/>
                  <a:t>of RT and responses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Estimates </a:t>
                </a:r>
                <a:r>
                  <a:rPr lang="en-US" b="1" dirty="0"/>
                  <a:t>how likely </a:t>
                </a:r>
                <a:r>
                  <a:rPr lang="en-US" dirty="0"/>
                  <a:t>both these data are given the provided parameters according to a </a:t>
                </a:r>
                <a:r>
                  <a:rPr lang="en-US" b="1" dirty="0"/>
                  <a:t>Wiener First Passage Time Distribution</a:t>
                </a:r>
              </a:p>
              <a:p>
                <a:pPr marL="0" indent="0" algn="ctr">
                  <a:buNone/>
                </a:pPr>
                <a:endParaRPr lang="en-CA" sz="15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𝑊𝐹𝑃𝑇</m:t>
                      </m:r>
                      <m:d>
                        <m:dPr>
                          <m:endChr m:val="|"/>
                          <m:ctrlPr>
                            <a:rPr lang="en-CA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𝑟𝑒𝑠𝑝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) ~</m:t>
                      </m:r>
                      <m:f>
                        <m:fPr>
                          <m:ctrlPr>
                            <a:rPr lang="en-CA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CA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CA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𝑧𝑣𝑎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CA" sz="1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CA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CA" sz="15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m:rPr>
                              <m:brk m:alnAt="23"/>
                            </m:rPr>
                            <a:rPr lang="en-CA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CA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𝑘𝑣</m:t>
                                  </m:r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15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1500" b="0" i="1" smtClean="0">
                                          <a:latin typeface="Cambria Math" panose="02040503050406030204" pitchFamily="18" charset="0"/>
                                        </a:rPr>
                                        <m:t>𝑅𝑇</m:t>
                                      </m:r>
                                      <m:r>
                                        <a:rPr lang="en-CA" sz="15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15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CA" sz="15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15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𝑊𝐹𝑃𝑇</m:t>
                      </m:r>
                      <m:d>
                        <m:dPr>
                          <m:endChr m:val="|"/>
                          <m:ctrlPr>
                            <a:rPr lang="en-CA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𝑟𝑒𝑠𝑝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𝑊𝐹𝑃𝑇</m:t>
                      </m:r>
                      <m:d>
                        <m:dPr>
                          <m:ctrlPr>
                            <a:rPr lang="en-CA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e>
                        <m:e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15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CA" sz="15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CA" dirty="0"/>
                  <a:t>Details are not important. The idea is that we are trying to find the </a:t>
                </a:r>
                <a:r>
                  <a:rPr lang="en-CA" u="sng" dirty="0"/>
                  <a:t>best</a:t>
                </a:r>
                <a:r>
                  <a:rPr lang="en-CA" dirty="0"/>
                  <a:t> parameters that explain our data.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5C3E7C-113A-80F9-CCA1-03FE3938E0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95661"/>
              </a:xfrm>
              <a:blipFill>
                <a:blip r:embed="rId2"/>
                <a:stretch>
                  <a:fillRect l="-1206" t="-2195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98D7599-CBB5-651E-9295-3F4EAF7285C3}"/>
              </a:ext>
            </a:extLst>
          </p:cNvPr>
          <p:cNvGrpSpPr/>
          <p:nvPr/>
        </p:nvGrpSpPr>
        <p:grpSpPr>
          <a:xfrm>
            <a:off x="8455438" y="0"/>
            <a:ext cx="3362827" cy="914400"/>
            <a:chOff x="7453952" y="365125"/>
            <a:chExt cx="3362827" cy="914400"/>
          </a:xfrm>
        </p:grpSpPr>
        <p:pic>
          <p:nvPicPr>
            <p:cNvPr id="5" name="Graphic 4" descr="Warning with solid fill">
              <a:extLst>
                <a:ext uri="{FF2B5EF4-FFF2-40B4-BE49-F238E27FC236}">
                  <a16:creationId xmlns:a16="http://schemas.microsoft.com/office/drawing/2014/main" id="{F3730130-953E-056A-22F0-A35DCD7AE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53952" y="365125"/>
              <a:ext cx="914400" cy="914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922F47-0237-0DBE-3258-CA14CAB65219}"/>
                </a:ext>
              </a:extLst>
            </p:cNvPr>
            <p:cNvSpPr txBox="1"/>
            <p:nvPr/>
          </p:nvSpPr>
          <p:spPr>
            <a:xfrm>
              <a:off x="8368352" y="562164"/>
              <a:ext cx="2448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u="sng" dirty="0"/>
                <a:t>Statistics Alert!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5416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3280-D57C-E659-2FF8-D477035B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DDM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B586D-B514-97EF-E05B-EB585FE6B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In practice, we don’t have to worry about these statistical concepts, because we can use pre-made packages that estimate a DDM for us. </a:t>
            </a:r>
          </a:p>
          <a:p>
            <a:pPr>
              <a:buFontTx/>
              <a:buChar char="-"/>
            </a:pPr>
            <a:r>
              <a:rPr lang="en-US" dirty="0"/>
              <a:t>HDDM (</a:t>
            </a:r>
            <a:r>
              <a:rPr lang="en-US" dirty="0" err="1"/>
              <a:t>Wiecki</a:t>
            </a:r>
            <a:r>
              <a:rPr lang="en-US" dirty="0"/>
              <a:t> et al., 2013)</a:t>
            </a:r>
          </a:p>
          <a:p>
            <a:pPr lvl="1">
              <a:buFontTx/>
              <a:buChar char="-"/>
            </a:pPr>
            <a:r>
              <a:rPr lang="en-US" dirty="0"/>
              <a:t>Package that estimates drift diffusion models in Python using a </a:t>
            </a:r>
            <a:r>
              <a:rPr lang="en-US" b="1" u="sng" dirty="0"/>
              <a:t>hierarchical</a:t>
            </a:r>
            <a:r>
              <a:rPr lang="en-US" dirty="0"/>
              <a:t> and </a:t>
            </a:r>
            <a:r>
              <a:rPr lang="en-US" b="1" u="sng" dirty="0"/>
              <a:t>Bayesian</a:t>
            </a:r>
            <a:r>
              <a:rPr lang="en-US" dirty="0"/>
              <a:t> approach</a:t>
            </a:r>
          </a:p>
          <a:p>
            <a:pPr lvl="1">
              <a:buFontTx/>
              <a:buChar char="-"/>
            </a:pPr>
            <a:r>
              <a:rPr lang="en-US" dirty="0"/>
              <a:t>Finding the right parameters for the WFTP (</a:t>
            </a:r>
            <a:r>
              <a:rPr lang="en-US" dirty="0" err="1"/>
              <a:t>a,v,z,t</a:t>
            </a:r>
            <a:r>
              <a:rPr lang="en-US" dirty="0"/>
              <a:t>) is known as </a:t>
            </a:r>
            <a:r>
              <a:rPr lang="en-US" b="1" dirty="0"/>
              <a:t>fitting a model</a:t>
            </a:r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6A9D5B-EA87-E8BD-EE95-405265751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764" y="0"/>
            <a:ext cx="3573236" cy="16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15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1C6643-450A-E6FC-DB69-6C3546D92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271" y="2933817"/>
            <a:ext cx="4145139" cy="444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B33280-D57C-E659-2FF8-D477035B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DDM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B586D-B514-97EF-E05B-EB585FE6B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- HDDM (</a:t>
            </a:r>
            <a:r>
              <a:rPr lang="en-US" dirty="0" err="1"/>
              <a:t>Wiecki</a:t>
            </a:r>
            <a:r>
              <a:rPr lang="en-US" dirty="0"/>
              <a:t> et al., 2013)</a:t>
            </a:r>
          </a:p>
          <a:p>
            <a:pPr lvl="1">
              <a:buFontTx/>
              <a:buChar char="-"/>
            </a:pPr>
            <a:r>
              <a:rPr lang="en-US" dirty="0"/>
              <a:t>Package that estimates drift diffusion models in Python using a </a:t>
            </a:r>
            <a:r>
              <a:rPr lang="en-US" b="1" u="sng" dirty="0"/>
              <a:t>hierarchical</a:t>
            </a:r>
            <a:r>
              <a:rPr lang="en-US" dirty="0"/>
              <a:t> and </a:t>
            </a:r>
            <a:r>
              <a:rPr lang="en-US" b="1" u="sng" dirty="0"/>
              <a:t>Bayesian</a:t>
            </a:r>
            <a:r>
              <a:rPr lang="en-US" dirty="0"/>
              <a:t> approach</a:t>
            </a:r>
          </a:p>
          <a:p>
            <a:pPr lvl="1">
              <a:buFontTx/>
              <a:buChar char="-"/>
            </a:pPr>
            <a:r>
              <a:rPr lang="en-US" dirty="0"/>
              <a:t>Hierarchical: Assumes each subject’s parameters come from a group-level distribution of parameters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6A9D5B-EA87-E8BD-EE95-40526575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764" y="0"/>
            <a:ext cx="3573236" cy="166663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0F7C4E-2995-3B60-3D81-9FEA19C27194}"/>
              </a:ext>
            </a:extLst>
          </p:cNvPr>
          <p:cNvCxnSpPr/>
          <p:nvPr/>
        </p:nvCxnSpPr>
        <p:spPr>
          <a:xfrm>
            <a:off x="6302829" y="3853543"/>
            <a:ext cx="0" cy="252548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E5D069D-52A5-417E-3215-CB5E1EA1E6F6}"/>
              </a:ext>
            </a:extLst>
          </p:cNvPr>
          <p:cNvSpPr txBox="1"/>
          <p:nvPr/>
        </p:nvSpPr>
        <p:spPr>
          <a:xfrm>
            <a:off x="6407737" y="3668877"/>
            <a:ext cx="173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Group-average </a:t>
            </a:r>
            <a:r>
              <a:rPr lang="en-US" i="1" dirty="0"/>
              <a:t>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35A794-0B05-8DC7-8603-BCC2AF3ECB5C}"/>
              </a:ext>
            </a:extLst>
          </p:cNvPr>
          <p:cNvCxnSpPr/>
          <p:nvPr/>
        </p:nvCxnSpPr>
        <p:spPr>
          <a:xfrm>
            <a:off x="5715000" y="5155017"/>
            <a:ext cx="1121229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1BE1E3D-B82A-B13C-B2BA-F740ED65EE31}"/>
              </a:ext>
            </a:extLst>
          </p:cNvPr>
          <p:cNvSpPr txBox="1"/>
          <p:nvPr/>
        </p:nvSpPr>
        <p:spPr>
          <a:xfrm>
            <a:off x="3796835" y="4768285"/>
            <a:ext cx="221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Subject level variance</a:t>
            </a:r>
          </a:p>
        </p:txBody>
      </p:sp>
    </p:spTree>
    <p:extLst>
      <p:ext uri="{BB962C8B-B14F-4D97-AF65-F5344CB8AC3E}">
        <p14:creationId xmlns:p14="http://schemas.microsoft.com/office/powerpoint/2010/main" val="3441396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92A5D-0D16-7A2C-63F2-D1DE6E654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F8DDF-A496-A1EB-F5D4-14E6C0A6F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Quickly introduce the DDM conceptually</a:t>
            </a:r>
          </a:p>
          <a:p>
            <a:pPr>
              <a:buFontTx/>
              <a:buChar char="-"/>
            </a:pPr>
            <a:r>
              <a:rPr lang="en-US" dirty="0"/>
              <a:t>Discuss </a:t>
            </a:r>
            <a:r>
              <a:rPr lang="en-US" i="1" dirty="0"/>
              <a:t>why </a:t>
            </a:r>
            <a:r>
              <a:rPr lang="en-US" dirty="0"/>
              <a:t>you might want to fit a DDM </a:t>
            </a:r>
          </a:p>
          <a:p>
            <a:pPr>
              <a:buFontTx/>
              <a:buChar char="-"/>
            </a:pPr>
            <a:r>
              <a:rPr lang="en-US" dirty="0"/>
              <a:t>Describe HDDM (</a:t>
            </a:r>
            <a:r>
              <a:rPr lang="en-US" dirty="0" err="1"/>
              <a:t>Wiecki</a:t>
            </a:r>
            <a:r>
              <a:rPr lang="en-US" dirty="0"/>
              <a:t> et al., 2013)</a:t>
            </a:r>
          </a:p>
          <a:p>
            <a:pPr lvl="1">
              <a:buFontTx/>
              <a:buChar char="-"/>
            </a:pPr>
            <a:r>
              <a:rPr lang="en-US" dirty="0"/>
              <a:t>Criminally short intro to Bayesian statistics</a:t>
            </a:r>
          </a:p>
          <a:p>
            <a:pPr>
              <a:buFontTx/>
              <a:buChar char="-"/>
            </a:pPr>
            <a:r>
              <a:rPr lang="en-US" dirty="0"/>
              <a:t>Describe an Example dataset</a:t>
            </a:r>
          </a:p>
          <a:p>
            <a:pPr>
              <a:buFontTx/>
              <a:buChar char="-"/>
            </a:pPr>
            <a:r>
              <a:rPr lang="en-US" dirty="0"/>
              <a:t>Fit some HDDMs</a:t>
            </a:r>
          </a:p>
          <a:p>
            <a:pPr lvl="1">
              <a:buFontTx/>
              <a:buChar char="-"/>
            </a:pPr>
            <a:r>
              <a:rPr lang="en-US" dirty="0"/>
              <a:t>Basic HDDM</a:t>
            </a:r>
          </a:p>
          <a:p>
            <a:pPr lvl="1">
              <a:buFontTx/>
              <a:buChar char="-"/>
            </a:pPr>
            <a:r>
              <a:rPr lang="en-US" dirty="0"/>
              <a:t>Grouped HDDM </a:t>
            </a:r>
          </a:p>
          <a:p>
            <a:pPr lvl="1">
              <a:buFontTx/>
              <a:buChar char="-"/>
            </a:pPr>
            <a:r>
              <a:rPr lang="en-US" dirty="0"/>
              <a:t>HDDM Regressions</a:t>
            </a:r>
          </a:p>
          <a:p>
            <a:pPr>
              <a:buFontTx/>
              <a:buChar char="-"/>
            </a:pPr>
            <a:r>
              <a:rPr lang="en-US" dirty="0"/>
              <a:t>Touch on HSSM</a:t>
            </a:r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911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1C6643-450A-E6FC-DB69-6C3546D92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271" y="2933817"/>
            <a:ext cx="4145139" cy="444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B33280-D57C-E659-2FF8-D477035B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DDM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B586D-B514-97EF-E05B-EB585FE6B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- HDDM (</a:t>
            </a:r>
            <a:r>
              <a:rPr lang="en-US" dirty="0" err="1"/>
              <a:t>Wiecki</a:t>
            </a:r>
            <a:r>
              <a:rPr lang="en-US" dirty="0"/>
              <a:t> et al., 2013)</a:t>
            </a:r>
          </a:p>
          <a:p>
            <a:pPr lvl="1">
              <a:buFontTx/>
              <a:buChar char="-"/>
            </a:pPr>
            <a:r>
              <a:rPr lang="en-US" dirty="0"/>
              <a:t>Package that estimates drift diffusion models in Python using a </a:t>
            </a:r>
            <a:r>
              <a:rPr lang="en-US" b="1" u="sng" dirty="0"/>
              <a:t>hierarchical</a:t>
            </a:r>
            <a:r>
              <a:rPr lang="en-US" dirty="0"/>
              <a:t> and </a:t>
            </a:r>
            <a:r>
              <a:rPr lang="en-US" b="1" u="sng" dirty="0"/>
              <a:t>Bayesian</a:t>
            </a:r>
            <a:r>
              <a:rPr lang="en-US" dirty="0"/>
              <a:t> approach</a:t>
            </a:r>
          </a:p>
          <a:p>
            <a:pPr lvl="1">
              <a:buFontTx/>
              <a:buChar char="-"/>
            </a:pPr>
            <a:r>
              <a:rPr lang="en-US" dirty="0"/>
              <a:t>Hierarchical: Assumes each subject’s parameters come from a group-level distribution of parameters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6A9D5B-EA87-E8BD-EE95-40526575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764" y="0"/>
            <a:ext cx="3573236" cy="166663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0F7C4E-2995-3B60-3D81-9FEA19C27194}"/>
              </a:ext>
            </a:extLst>
          </p:cNvPr>
          <p:cNvCxnSpPr/>
          <p:nvPr/>
        </p:nvCxnSpPr>
        <p:spPr>
          <a:xfrm>
            <a:off x="6302829" y="3853543"/>
            <a:ext cx="0" cy="252548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E5D069D-52A5-417E-3215-CB5E1EA1E6F6}"/>
              </a:ext>
            </a:extLst>
          </p:cNvPr>
          <p:cNvSpPr txBox="1"/>
          <p:nvPr/>
        </p:nvSpPr>
        <p:spPr>
          <a:xfrm>
            <a:off x="6407737" y="3668877"/>
            <a:ext cx="173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Group-average </a:t>
            </a:r>
            <a:r>
              <a:rPr lang="en-US" i="1" dirty="0"/>
              <a:t>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35A794-0B05-8DC7-8603-BCC2AF3ECB5C}"/>
              </a:ext>
            </a:extLst>
          </p:cNvPr>
          <p:cNvCxnSpPr/>
          <p:nvPr/>
        </p:nvCxnSpPr>
        <p:spPr>
          <a:xfrm>
            <a:off x="5715000" y="5155017"/>
            <a:ext cx="1121229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1BE1E3D-B82A-B13C-B2BA-F740ED65EE31}"/>
              </a:ext>
            </a:extLst>
          </p:cNvPr>
          <p:cNvSpPr txBox="1"/>
          <p:nvPr/>
        </p:nvSpPr>
        <p:spPr>
          <a:xfrm>
            <a:off x="3796835" y="4768285"/>
            <a:ext cx="221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Subject level variance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180D63-62E1-86FF-C8CA-1B728FF13E2F}"/>
              </a:ext>
            </a:extLst>
          </p:cNvPr>
          <p:cNvSpPr/>
          <p:nvPr/>
        </p:nvSpPr>
        <p:spPr>
          <a:xfrm>
            <a:off x="6596744" y="4433327"/>
            <a:ext cx="141514" cy="16328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AAA58C-CBAD-B9FE-8A0A-C15A737D9711}"/>
              </a:ext>
            </a:extLst>
          </p:cNvPr>
          <p:cNvSpPr txBox="1"/>
          <p:nvPr/>
        </p:nvSpPr>
        <p:spPr>
          <a:xfrm>
            <a:off x="6659587" y="4319613"/>
            <a:ext cx="1103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chemeClr val="accent2"/>
                </a:solidFill>
              </a:rPr>
              <a:t>Subject A here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C3302D-7BF4-FB25-D6DC-C2C7B759AC3A}"/>
              </a:ext>
            </a:extLst>
          </p:cNvPr>
          <p:cNvSpPr/>
          <p:nvPr/>
        </p:nvSpPr>
        <p:spPr>
          <a:xfrm>
            <a:off x="5501972" y="5641205"/>
            <a:ext cx="141514" cy="16328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F7487-97CC-8DE3-359E-9ED53C7E8307}"/>
              </a:ext>
            </a:extLst>
          </p:cNvPr>
          <p:cNvSpPr txBox="1"/>
          <p:nvPr/>
        </p:nvSpPr>
        <p:spPr>
          <a:xfrm>
            <a:off x="5564815" y="5527491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chemeClr val="accent2"/>
                </a:solidFill>
              </a:rPr>
              <a:t>Subject B here</a:t>
            </a:r>
          </a:p>
        </p:txBody>
      </p:sp>
    </p:spTree>
    <p:extLst>
      <p:ext uri="{BB962C8B-B14F-4D97-AF65-F5344CB8AC3E}">
        <p14:creationId xmlns:p14="http://schemas.microsoft.com/office/powerpoint/2010/main" val="2399089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3280-D57C-E659-2FF8-D477035B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DDM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B586D-B514-97EF-E05B-EB585FE6B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- HDDM (</a:t>
                </a:r>
                <a:r>
                  <a:rPr lang="en-US" dirty="0" err="1"/>
                  <a:t>Wiecki</a:t>
                </a:r>
                <a:r>
                  <a:rPr lang="en-US" dirty="0"/>
                  <a:t> et al., 2013)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Package that estimates drift diffusion models in Python using a </a:t>
                </a:r>
                <a:r>
                  <a:rPr lang="en-US" b="1" u="sng" dirty="0"/>
                  <a:t>hierarchical</a:t>
                </a:r>
                <a:r>
                  <a:rPr lang="en-US" dirty="0"/>
                  <a:t> and </a:t>
                </a:r>
                <a:r>
                  <a:rPr lang="en-US" b="1" u="sng" dirty="0"/>
                  <a:t>Bayesian</a:t>
                </a:r>
                <a:r>
                  <a:rPr lang="en-US" dirty="0"/>
                  <a:t> approach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Hierarchical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Bayesian: Uses Bayesian statistical theory to estimate a </a:t>
                </a:r>
                <a:r>
                  <a:rPr lang="en-US" b="1" dirty="0"/>
                  <a:t>posterior</a:t>
                </a:r>
                <a:r>
                  <a:rPr lang="en-US" dirty="0"/>
                  <a:t> of parameter values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𝑃𝑜𝑠𝑡𝑒𝑟𝑖𝑜𝑟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𝑃𝑟𝑖𝑜𝑟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𝑙𝑖𝑘𝑒𝑙𝑖h𝑜𝑜𝑑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B586D-B514-97EF-E05B-EB585FE6B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6A9D5B-EA87-E8BD-EE95-40526575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764" y="0"/>
            <a:ext cx="3573236" cy="16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7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3280-D57C-E659-2FF8-D477035B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DDM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B586D-B514-97EF-E05B-EB585FE6B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- HDDM (</a:t>
                </a:r>
                <a:r>
                  <a:rPr lang="en-US" dirty="0" err="1"/>
                  <a:t>Wiecki</a:t>
                </a:r>
                <a:r>
                  <a:rPr lang="en-US" dirty="0"/>
                  <a:t> et al., 2013)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Package that estimates drift diffusion models in Python using a </a:t>
                </a:r>
                <a:r>
                  <a:rPr lang="en-US" b="1" u="sng" dirty="0"/>
                  <a:t>hierarchical</a:t>
                </a:r>
                <a:r>
                  <a:rPr lang="en-US" dirty="0"/>
                  <a:t> and </a:t>
                </a:r>
                <a:r>
                  <a:rPr lang="en-US" b="1" u="sng" dirty="0"/>
                  <a:t>Bayesian</a:t>
                </a:r>
                <a:r>
                  <a:rPr lang="en-US" dirty="0"/>
                  <a:t> approach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Hierarchical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Bayesian: Uses Bayesian statistical theory to estimate a </a:t>
                </a:r>
                <a:r>
                  <a:rPr lang="en-US" b="1" dirty="0"/>
                  <a:t>posterior</a:t>
                </a:r>
                <a:r>
                  <a:rPr lang="en-US" dirty="0"/>
                  <a:t> of parameter values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𝑃𝑜𝑠𝑡𝑒𝑟𝑖𝑜𝑟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𝑃𝑟𝑖𝑜𝑟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𝑙𝑖𝑘𝑒𝑙𝑖h𝑜𝑜𝑑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B586D-B514-97EF-E05B-EB585FE6B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6A9D5B-EA87-E8BD-EE95-40526575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764" y="0"/>
            <a:ext cx="3573236" cy="1666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55302-87AA-77F5-275F-5383A5840D40}"/>
              </a:ext>
            </a:extLst>
          </p:cNvPr>
          <p:cNvSpPr/>
          <p:nvPr/>
        </p:nvSpPr>
        <p:spPr>
          <a:xfrm>
            <a:off x="5453743" y="4441371"/>
            <a:ext cx="827314" cy="413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08CCA-C2BA-0B60-9EA8-621B024F338C}"/>
              </a:ext>
            </a:extLst>
          </p:cNvPr>
          <p:cNvSpPr txBox="1"/>
          <p:nvPr/>
        </p:nvSpPr>
        <p:spPr>
          <a:xfrm>
            <a:off x="1293057" y="5146664"/>
            <a:ext cx="96058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Prior = Prior belief about a parameter’s value (before looking at the data)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“On average, people preferred the right item in my experiment, so the drift rate is probably positive”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These are set by default by HDDM, so not much need to worry about this in the basic case</a:t>
            </a:r>
          </a:p>
        </p:txBody>
      </p:sp>
    </p:spTree>
    <p:extLst>
      <p:ext uri="{BB962C8B-B14F-4D97-AF65-F5344CB8AC3E}">
        <p14:creationId xmlns:p14="http://schemas.microsoft.com/office/powerpoint/2010/main" val="2843619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3280-D57C-E659-2FF8-D477035B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DDM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B586D-B514-97EF-E05B-EB585FE6B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- HDDM (</a:t>
                </a:r>
                <a:r>
                  <a:rPr lang="en-US" dirty="0" err="1"/>
                  <a:t>Wiecki</a:t>
                </a:r>
                <a:r>
                  <a:rPr lang="en-US" dirty="0"/>
                  <a:t> et al., 2013)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Package that estimates drift diffusion models in Python using a </a:t>
                </a:r>
                <a:r>
                  <a:rPr lang="en-US" b="1" u="sng" dirty="0"/>
                  <a:t>hierarchical</a:t>
                </a:r>
                <a:r>
                  <a:rPr lang="en-US" dirty="0"/>
                  <a:t> and </a:t>
                </a:r>
                <a:r>
                  <a:rPr lang="en-US" b="1" u="sng" dirty="0"/>
                  <a:t>Bayesian</a:t>
                </a:r>
                <a:r>
                  <a:rPr lang="en-US" dirty="0"/>
                  <a:t> approach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Hierarchical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Bayesian: Uses Bayesian statistical theory to estimate a </a:t>
                </a:r>
                <a:r>
                  <a:rPr lang="en-US" b="1" dirty="0"/>
                  <a:t>posterior</a:t>
                </a:r>
                <a:r>
                  <a:rPr lang="en-US" dirty="0"/>
                  <a:t> of parameter values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𝑃𝑜𝑠𝑡𝑒𝑟𝑖𝑜𝑟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𝑃𝑟𝑖𝑜𝑟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𝑙𝑖𝑘𝑒𝑙𝑖h𝑜𝑜𝑑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B586D-B514-97EF-E05B-EB585FE6B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6A9D5B-EA87-E8BD-EE95-40526575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764" y="0"/>
            <a:ext cx="3573236" cy="1666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55302-87AA-77F5-275F-5383A5840D40}"/>
              </a:ext>
            </a:extLst>
          </p:cNvPr>
          <p:cNvSpPr/>
          <p:nvPr/>
        </p:nvSpPr>
        <p:spPr>
          <a:xfrm>
            <a:off x="6553200" y="4458709"/>
            <a:ext cx="1447800" cy="413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08CCA-C2BA-0B60-9EA8-621B024F338C}"/>
              </a:ext>
            </a:extLst>
          </p:cNvPr>
          <p:cNvSpPr txBox="1"/>
          <p:nvPr/>
        </p:nvSpPr>
        <p:spPr>
          <a:xfrm>
            <a:off x="1161050" y="5146664"/>
            <a:ext cx="9869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Likelihood = How likely are the data given the parameter values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”If my parameters are a = 1, v = .9, z = 0.5, t = 100, how likely is it that I would observe the data I have?”</a:t>
            </a:r>
          </a:p>
        </p:txBody>
      </p:sp>
    </p:spTree>
    <p:extLst>
      <p:ext uri="{BB962C8B-B14F-4D97-AF65-F5344CB8AC3E}">
        <p14:creationId xmlns:p14="http://schemas.microsoft.com/office/powerpoint/2010/main" val="1088199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3280-D57C-E659-2FF8-D477035B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DDM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B586D-B514-97EF-E05B-EB585FE6B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- HDDM (</a:t>
                </a:r>
                <a:r>
                  <a:rPr lang="en-US" dirty="0" err="1"/>
                  <a:t>Wiecki</a:t>
                </a:r>
                <a:r>
                  <a:rPr lang="en-US" dirty="0"/>
                  <a:t> et al., 2013)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Package that estimates drift diffusion models in Python using a </a:t>
                </a:r>
                <a:r>
                  <a:rPr lang="en-US" b="1" u="sng" dirty="0"/>
                  <a:t>hierarchical</a:t>
                </a:r>
                <a:r>
                  <a:rPr lang="en-US" dirty="0"/>
                  <a:t> and </a:t>
                </a:r>
                <a:r>
                  <a:rPr lang="en-US" b="1" u="sng" dirty="0"/>
                  <a:t>Bayesian</a:t>
                </a:r>
                <a:r>
                  <a:rPr lang="en-US" dirty="0"/>
                  <a:t> approach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Hierarchical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Bayesian: Uses Bayesian statistical theory to estimate a </a:t>
                </a:r>
                <a:r>
                  <a:rPr lang="en-US" b="1" dirty="0"/>
                  <a:t>posterior</a:t>
                </a:r>
                <a:r>
                  <a:rPr lang="en-US" dirty="0"/>
                  <a:t> of parameter values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𝑃𝑜𝑠𝑡𝑒𝑟𝑖𝑜𝑟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𝑃𝑟𝑖𝑜𝑟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𝑙𝑖𝑘𝑒𝑙𝑖h𝑜𝑜𝑑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B586D-B514-97EF-E05B-EB585FE6B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6A9D5B-EA87-E8BD-EE95-40526575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764" y="0"/>
            <a:ext cx="3573236" cy="1666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55302-87AA-77F5-275F-5383A5840D40}"/>
              </a:ext>
            </a:extLst>
          </p:cNvPr>
          <p:cNvSpPr/>
          <p:nvPr/>
        </p:nvSpPr>
        <p:spPr>
          <a:xfrm>
            <a:off x="3646714" y="4458709"/>
            <a:ext cx="1447800" cy="413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08CCA-C2BA-0B60-9EA8-621B024F338C}"/>
              </a:ext>
            </a:extLst>
          </p:cNvPr>
          <p:cNvSpPr txBox="1"/>
          <p:nvPr/>
        </p:nvSpPr>
        <p:spPr>
          <a:xfrm>
            <a:off x="1736537" y="4972493"/>
            <a:ext cx="87189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Posterior = Combination of Prior beliefs with likelihood of data</a:t>
            </a:r>
          </a:p>
          <a:p>
            <a:pPr algn="ctr"/>
            <a:endParaRPr lang="en-US" i="1" dirty="0"/>
          </a:p>
          <a:p>
            <a:pPr algn="ctr"/>
            <a:r>
              <a:rPr lang="en-US" dirty="0"/>
              <a:t>This is always a </a:t>
            </a:r>
            <a:r>
              <a:rPr lang="en-US" b="1" dirty="0"/>
              <a:t>distribution</a:t>
            </a:r>
            <a:r>
              <a:rPr lang="en-US" dirty="0"/>
              <a:t>, not a number. </a:t>
            </a:r>
          </a:p>
          <a:p>
            <a:pPr algn="ctr"/>
            <a:r>
              <a:rPr lang="en-US" dirty="0"/>
              <a:t>This means that you will compute statistics over a distribution of possible parameter values.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We will see how to interpret this with an example</a:t>
            </a:r>
          </a:p>
        </p:txBody>
      </p:sp>
    </p:spTree>
    <p:extLst>
      <p:ext uri="{BB962C8B-B14F-4D97-AF65-F5344CB8AC3E}">
        <p14:creationId xmlns:p14="http://schemas.microsoft.com/office/powerpoint/2010/main" val="2823401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3280-D57C-E659-2FF8-D477035B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DDM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B586D-B514-97EF-E05B-EB585FE6B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- HDDM (</a:t>
            </a:r>
            <a:r>
              <a:rPr lang="en-US" dirty="0" err="1"/>
              <a:t>Wiecki</a:t>
            </a:r>
            <a:r>
              <a:rPr lang="en-US" dirty="0"/>
              <a:t> et al., 2013)</a:t>
            </a:r>
          </a:p>
          <a:p>
            <a:pPr lvl="1">
              <a:buFontTx/>
              <a:buChar char="-"/>
            </a:pPr>
            <a:r>
              <a:rPr lang="en-US" dirty="0"/>
              <a:t>Package that estimates drift diffusion models in Python using a </a:t>
            </a:r>
            <a:r>
              <a:rPr lang="en-US" b="1" u="sng" dirty="0"/>
              <a:t>hierarchical</a:t>
            </a:r>
            <a:r>
              <a:rPr lang="en-US" dirty="0"/>
              <a:t> and </a:t>
            </a:r>
            <a:r>
              <a:rPr lang="en-US" b="1" u="sng" dirty="0"/>
              <a:t>Bayesian</a:t>
            </a:r>
            <a:r>
              <a:rPr lang="en-US" dirty="0"/>
              <a:t> approach</a:t>
            </a:r>
          </a:p>
          <a:p>
            <a:pPr lvl="1">
              <a:buFontTx/>
              <a:buChar char="-"/>
            </a:pPr>
            <a:r>
              <a:rPr lang="en-US" dirty="0"/>
              <a:t>Hierarchical</a:t>
            </a:r>
          </a:p>
          <a:p>
            <a:pPr lvl="1">
              <a:buFontTx/>
              <a:buChar char="-"/>
            </a:pPr>
            <a:r>
              <a:rPr lang="en-US" dirty="0"/>
              <a:t>Bayesian: Uses Bayesian statistical theory to estimate a </a:t>
            </a:r>
            <a:r>
              <a:rPr lang="en-US" b="1" dirty="0"/>
              <a:t>posterior</a:t>
            </a:r>
            <a:r>
              <a:rPr lang="en-US" dirty="0"/>
              <a:t> of parameter values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For a tutorial: </a:t>
            </a:r>
            <a:r>
              <a:rPr lang="en-US" dirty="0">
                <a:hlinkClick r:id="rId2"/>
              </a:rPr>
              <a:t>https://docs.google.com/presentation/d/1afr2XI4Abv5eoZLZ5KhyKB8F9f_uXMHal8UhlBxNRqI/edit?usp=sharing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6A9D5B-EA87-E8BD-EE95-40526575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764" y="0"/>
            <a:ext cx="3573236" cy="16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26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EBE4-8533-804D-DD62-0DB82A1E5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669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Let’s get </a:t>
            </a:r>
            <a:r>
              <a:rPr lang="en-US" dirty="0" err="1"/>
              <a:t>fittin</a:t>
            </a:r>
            <a:r>
              <a:rPr lang="en-US" dirty="0"/>
              <a:t>’!</a:t>
            </a:r>
          </a:p>
        </p:txBody>
      </p:sp>
    </p:spTree>
    <p:extLst>
      <p:ext uri="{BB962C8B-B14F-4D97-AF65-F5344CB8AC3E}">
        <p14:creationId xmlns:p14="http://schemas.microsoft.com/office/powerpoint/2010/main" val="4175531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618 Eeg Stock Vector Illustration and Royalty Free Eeg Clipart">
            <a:extLst>
              <a:ext uri="{FF2B5EF4-FFF2-40B4-BE49-F238E27FC236}">
                <a16:creationId xmlns:a16="http://schemas.microsoft.com/office/drawing/2014/main" id="{704E3C69-B466-8CDF-F3A1-30B47BE7C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7" t="20400" r="24157" b="11189"/>
          <a:stretch/>
        </p:blipFill>
        <p:spPr bwMode="auto">
          <a:xfrm>
            <a:off x="8523514" y="2849900"/>
            <a:ext cx="1066800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DA2156-7DF7-E1CC-0CA6-91160E614837}"/>
              </a:ext>
            </a:extLst>
          </p:cNvPr>
          <p:cNvSpPr/>
          <p:nvPr/>
        </p:nvSpPr>
        <p:spPr>
          <a:xfrm>
            <a:off x="3037114" y="1523999"/>
            <a:ext cx="2220686" cy="18288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+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243F7-A6C3-0C66-34AC-D5D6B9497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example: Preference task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947006-2070-6F1C-5A24-C9D1C45FA554}"/>
              </a:ext>
            </a:extLst>
          </p:cNvPr>
          <p:cNvGrpSpPr/>
          <p:nvPr/>
        </p:nvGrpSpPr>
        <p:grpSpPr>
          <a:xfrm>
            <a:off x="4767943" y="2598282"/>
            <a:ext cx="2220686" cy="1828800"/>
            <a:chOff x="5268686" y="3175225"/>
            <a:chExt cx="2220686" cy="18288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DD8082B-2785-EF22-B405-ED605C526AEE}"/>
                </a:ext>
              </a:extLst>
            </p:cNvPr>
            <p:cNvSpPr/>
            <p:nvPr/>
          </p:nvSpPr>
          <p:spPr>
            <a:xfrm>
              <a:off x="5268686" y="3175225"/>
              <a:ext cx="2220686" cy="18288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2BA4109-EFD9-EA5C-8391-7601C4376C10}"/>
                </a:ext>
              </a:extLst>
            </p:cNvPr>
            <p:cNvGrpSpPr/>
            <p:nvPr/>
          </p:nvGrpSpPr>
          <p:grpSpPr>
            <a:xfrm>
              <a:off x="5464629" y="3632425"/>
              <a:ext cx="2024743" cy="914400"/>
              <a:chOff x="5464629" y="3632425"/>
              <a:chExt cx="2024743" cy="914400"/>
            </a:xfrm>
          </p:grpSpPr>
          <p:pic>
            <p:nvPicPr>
              <p:cNvPr id="9" name="Graphic 8" descr="Banana with solid fill">
                <a:extLst>
                  <a:ext uri="{FF2B5EF4-FFF2-40B4-BE49-F238E27FC236}">
                    <a16:creationId xmlns:a16="http://schemas.microsoft.com/office/drawing/2014/main" id="{67D2999E-A715-9D9B-7B74-2B6540C7B8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64629" y="36324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Graphic 10" descr="Apple with solid fill">
                <a:extLst>
                  <a:ext uri="{FF2B5EF4-FFF2-40B4-BE49-F238E27FC236}">
                    <a16:creationId xmlns:a16="http://schemas.microsoft.com/office/drawing/2014/main" id="{CDF0457F-2F5A-9339-26DF-D4B2647DD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74972" y="363242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8EA48E-408B-CFBE-2B78-C72D50E8095B}"/>
              </a:ext>
            </a:extLst>
          </p:cNvPr>
          <p:cNvGrpSpPr/>
          <p:nvPr/>
        </p:nvGrpSpPr>
        <p:grpSpPr>
          <a:xfrm>
            <a:off x="6302828" y="4005552"/>
            <a:ext cx="2220686" cy="1828800"/>
            <a:chOff x="6803571" y="4582495"/>
            <a:chExt cx="2220686" cy="18288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E9088AD-1537-419A-0B96-AF5E5E77F2AC}"/>
                </a:ext>
              </a:extLst>
            </p:cNvPr>
            <p:cNvGrpSpPr/>
            <p:nvPr/>
          </p:nvGrpSpPr>
          <p:grpSpPr>
            <a:xfrm>
              <a:off x="6803571" y="4582495"/>
              <a:ext cx="2220686" cy="1828800"/>
              <a:chOff x="5268686" y="3175225"/>
              <a:chExt cx="2220686" cy="1828800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C599E36-4107-1844-7355-41C631034BD9}"/>
                  </a:ext>
                </a:extLst>
              </p:cNvPr>
              <p:cNvSpPr/>
              <p:nvPr/>
            </p:nvSpPr>
            <p:spPr>
              <a:xfrm>
                <a:off x="5268686" y="3175225"/>
                <a:ext cx="2220686" cy="1828800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42492A1-1F59-BB3A-C50E-063BA38A415A}"/>
                  </a:ext>
                </a:extLst>
              </p:cNvPr>
              <p:cNvGrpSpPr/>
              <p:nvPr/>
            </p:nvGrpSpPr>
            <p:grpSpPr>
              <a:xfrm>
                <a:off x="5464629" y="3632425"/>
                <a:ext cx="2024743" cy="914400"/>
                <a:chOff x="5464629" y="3632425"/>
                <a:chExt cx="2024743" cy="914400"/>
              </a:xfrm>
            </p:grpSpPr>
            <p:pic>
              <p:nvPicPr>
                <p:cNvPr id="20" name="Graphic 19" descr="Banana with solid fill">
                  <a:extLst>
                    <a:ext uri="{FF2B5EF4-FFF2-40B4-BE49-F238E27FC236}">
                      <a16:creationId xmlns:a16="http://schemas.microsoft.com/office/drawing/2014/main" id="{74A172CF-ABAA-46A7-A5AC-ED2E727685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64629" y="363242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1" name="Graphic 20" descr="Apple with solid fill">
                  <a:extLst>
                    <a:ext uri="{FF2B5EF4-FFF2-40B4-BE49-F238E27FC236}">
                      <a16:creationId xmlns:a16="http://schemas.microsoft.com/office/drawing/2014/main" id="{E9B691F9-2BB6-4C1E-5E90-91C0AE904D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4972" y="3632425"/>
                  <a:ext cx="914400" cy="914400"/>
                </a:xfrm>
                <a:prstGeom prst="rect">
                  <a:avLst/>
                </a:prstGeom>
              </p:spPr>
            </p:pic>
          </p:grp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B97D27-3FAB-308C-5306-C4F9258A2073}"/>
                </a:ext>
              </a:extLst>
            </p:cNvPr>
            <p:cNvSpPr/>
            <p:nvPr/>
          </p:nvSpPr>
          <p:spPr>
            <a:xfrm>
              <a:off x="7032172" y="5004025"/>
              <a:ext cx="936171" cy="9722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9154BE-CA25-8F1E-7FFF-5A2B23D736C6}"/>
              </a:ext>
            </a:extLst>
          </p:cNvPr>
          <p:cNvCxnSpPr>
            <a:cxnSpLocks/>
            <a:stCxn id="6146" idx="1"/>
            <a:endCxn id="4" idx="3"/>
          </p:cNvCxnSpPr>
          <p:nvPr/>
        </p:nvCxnSpPr>
        <p:spPr>
          <a:xfrm flipH="1">
            <a:off x="6988629" y="3512682"/>
            <a:ext cx="153488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1DEE5DA-D552-C766-2839-207804194F6C}"/>
              </a:ext>
            </a:extLst>
          </p:cNvPr>
          <p:cNvSpPr txBox="1"/>
          <p:nvPr/>
        </p:nvSpPr>
        <p:spPr>
          <a:xfrm>
            <a:off x="-17295" y="4427082"/>
            <a:ext cx="261321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 = 10</a:t>
            </a:r>
          </a:p>
          <a:p>
            <a:pPr algn="ctr"/>
            <a:r>
              <a:rPr lang="en-US" sz="3200" dirty="0"/>
              <a:t>100 trials each</a:t>
            </a:r>
          </a:p>
          <a:p>
            <a:pPr algn="ctr"/>
            <a:endParaRPr lang="en-US" sz="3200" dirty="0"/>
          </a:p>
          <a:p>
            <a:pPr algn="ctr"/>
            <a:r>
              <a:rPr lang="en-US" sz="3200" b="1" u="sng" dirty="0"/>
              <a:t>5 PD, 5 HC</a:t>
            </a:r>
          </a:p>
        </p:txBody>
      </p:sp>
    </p:spTree>
    <p:extLst>
      <p:ext uri="{BB962C8B-B14F-4D97-AF65-F5344CB8AC3E}">
        <p14:creationId xmlns:p14="http://schemas.microsoft.com/office/powerpoint/2010/main" val="1433031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563-46AE-8BDC-C74C-F858FE6D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BAD4600-9C04-8F73-F815-B8469827A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34"/>
          <a:stretch/>
        </p:blipFill>
        <p:spPr>
          <a:xfrm>
            <a:off x="3987800" y="1690688"/>
            <a:ext cx="4216400" cy="26850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60C3C5-97EF-8EB5-9F85-946AE1B260A1}"/>
              </a:ext>
            </a:extLst>
          </p:cNvPr>
          <p:cNvSpPr txBox="1"/>
          <p:nvPr/>
        </p:nvSpPr>
        <p:spPr>
          <a:xfrm>
            <a:off x="729343" y="4713514"/>
            <a:ext cx="10624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Toy data set: </a:t>
            </a:r>
          </a:p>
          <a:p>
            <a:pPr marL="285750" indent="-285750">
              <a:buFontTx/>
              <a:buChar char="-"/>
            </a:pPr>
            <a:r>
              <a:rPr lang="en-US" dirty="0"/>
              <a:t>rt:               trial by trial reaction time (in seconds)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response:  trial by trial choice (1 = right option, 0 = left option)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subj_idx</a:t>
            </a:r>
            <a:r>
              <a:rPr lang="en-US" dirty="0"/>
              <a:t>:   subject number (0-9)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condition: Parkinson’s (PD) or Healthy Control (HC)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eeg_z</a:t>
            </a:r>
            <a:r>
              <a:rPr lang="en-US" dirty="0"/>
              <a:t>:        standardized summary </a:t>
            </a:r>
            <a:r>
              <a:rPr lang="en-US" dirty="0" err="1"/>
              <a:t>eeg</a:t>
            </a:r>
            <a:r>
              <a:rPr lang="en-US" dirty="0"/>
              <a:t> signal on that trial</a:t>
            </a:r>
          </a:p>
        </p:txBody>
      </p:sp>
    </p:spTree>
    <p:extLst>
      <p:ext uri="{BB962C8B-B14F-4D97-AF65-F5344CB8AC3E}">
        <p14:creationId xmlns:p14="http://schemas.microsoft.com/office/powerpoint/2010/main" val="2841186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973AE-E4E6-CAB8-D261-C0BA17F1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27D4C-7193-E457-BE7B-0CBCE6974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Analysis done using Python</a:t>
            </a:r>
          </a:p>
          <a:p>
            <a:pPr>
              <a:buFontTx/>
              <a:buChar char="-"/>
            </a:pPr>
            <a:r>
              <a:rPr lang="en-US" dirty="0"/>
              <a:t>Data manipulation done with </a:t>
            </a:r>
            <a:r>
              <a:rPr lang="en-US" i="1" dirty="0"/>
              <a:t>pandas</a:t>
            </a:r>
          </a:p>
          <a:p>
            <a:pPr>
              <a:buFontTx/>
              <a:buChar char="-"/>
            </a:pPr>
            <a:r>
              <a:rPr lang="en-US" dirty="0"/>
              <a:t>Visualization done with </a:t>
            </a:r>
            <a:r>
              <a:rPr lang="en-US" i="1" dirty="0"/>
              <a:t>matplotlib</a:t>
            </a:r>
          </a:p>
          <a:p>
            <a:pPr>
              <a:buFontTx/>
              <a:buChar char="-"/>
            </a:pPr>
            <a:endParaRPr lang="en-US" i="1" dirty="0"/>
          </a:p>
          <a:p>
            <a:pPr>
              <a:buFontTx/>
              <a:buChar char="-"/>
            </a:pPr>
            <a:r>
              <a:rPr lang="en-US" dirty="0"/>
              <a:t>Note:</a:t>
            </a:r>
          </a:p>
          <a:p>
            <a:pPr lvl="1">
              <a:buFontTx/>
              <a:buChar char="-"/>
            </a:pPr>
            <a:r>
              <a:rPr lang="en-US" dirty="0"/>
              <a:t>A whole course could be taught on data analysis and Python</a:t>
            </a:r>
          </a:p>
          <a:p>
            <a:pPr lvl="1">
              <a:buFontTx/>
              <a:buChar char="-"/>
            </a:pPr>
            <a:r>
              <a:rPr lang="en-US" dirty="0"/>
              <a:t>I will include code snippets throughout, but the goal is not to understand the syntax, but just to follow the steps that I’m doing. The rest can come later.</a:t>
            </a:r>
          </a:p>
          <a:p>
            <a:pPr lvl="1">
              <a:buFontTx/>
              <a:buChar char="-"/>
            </a:pPr>
            <a:r>
              <a:rPr lang="en-US" dirty="0"/>
              <a:t>If you get lost, ask questions!</a:t>
            </a:r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803331B3-5026-532A-4F28-8C3EDFA68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358" y="2042999"/>
            <a:ext cx="1854200" cy="67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73971-5622-EAE3-C3CD-DCAE21DD8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971" y="2716099"/>
            <a:ext cx="2928257" cy="70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27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D4DBA-2E09-80E5-5A87-8D9D325A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90B7E-4334-C93C-4E54-4A4837550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Gain an understanding of what a DDM is and why you need one</a:t>
            </a:r>
          </a:p>
          <a:p>
            <a:pPr marL="514350" indent="-514350">
              <a:buAutoNum type="arabicParenR"/>
            </a:pPr>
            <a:r>
              <a:rPr lang="en-US" dirty="0"/>
              <a:t>Have some idea about how one of the ways you would go about fitting and interpreting DDM parameters</a:t>
            </a:r>
          </a:p>
          <a:p>
            <a:pPr marL="514350" indent="-514350">
              <a:buAutoNum type="arabicParenR"/>
            </a:pPr>
            <a:r>
              <a:rPr lang="en-US" dirty="0"/>
              <a:t>Have fun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026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A739A-6227-C141-4AE7-42426F3A4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HDDMs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FAA4F-F3A5-7E6D-0D02-BB7E18783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57857" cy="466725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Three types of HDDM, of increasing complexity: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Basic HDDM (very fast; minutes-hours)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Conditional HDDM (still fast, but slower than HDDM, hours-days)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HDDMRegressor</a:t>
            </a:r>
            <a:r>
              <a:rPr lang="en-US" dirty="0"/>
              <a:t> (slow, but informative for W.S. designs, hours-days+)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45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28DA-7972-4304-B6CD-92536E9C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Import HDDM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384070D-4BBB-D8B2-499E-9C88A8FDD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421" y="2102898"/>
            <a:ext cx="2784423" cy="7012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DDA5A7-5254-9612-145F-0A813DA0C823}"/>
              </a:ext>
            </a:extLst>
          </p:cNvPr>
          <p:cNvSpPr txBox="1"/>
          <p:nvPr/>
        </p:nvSpPr>
        <p:spPr>
          <a:xfrm>
            <a:off x="800640" y="3875204"/>
            <a:ext cx="105907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To install HDDM, you have can use </a:t>
            </a:r>
            <a:r>
              <a:rPr lang="en-US" sz="2400" b="1" u="sng" dirty="0"/>
              <a:t>pip</a:t>
            </a:r>
            <a:r>
              <a:rPr lang="en-US" sz="2400" dirty="0"/>
              <a:t> or </a:t>
            </a:r>
            <a:r>
              <a:rPr lang="en-US" sz="2400" b="1" u="sng" dirty="0"/>
              <a:t>anaconda</a:t>
            </a:r>
            <a:r>
              <a:rPr lang="en-US" sz="2400" dirty="0"/>
              <a:t>, but it’s a little temperamental.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Follow these steps for best results:</a:t>
            </a:r>
          </a:p>
          <a:p>
            <a:endParaRPr lang="en-US" sz="2400" dirty="0"/>
          </a:p>
          <a:p>
            <a:pPr algn="ctr"/>
            <a:r>
              <a:rPr lang="en-US" sz="2400" dirty="0">
                <a:hlinkClick r:id="rId3"/>
              </a:rPr>
              <a:t>https://huchuanpeng.com/post/2019-04-29-how-to-install-and-use-hddm/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4584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8B02-9CF1-2F81-AC13-06597BB7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Fit basic HDDM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219F37-3F7A-670C-9B4B-D84B7F40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872465"/>
            <a:ext cx="7772400" cy="1820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6F4DFC-CD93-02A3-F827-7A4A23D8ECEB}"/>
              </a:ext>
            </a:extLst>
          </p:cNvPr>
          <p:cNvSpPr txBox="1"/>
          <p:nvPr/>
        </p:nvSpPr>
        <p:spPr>
          <a:xfrm>
            <a:off x="2851651" y="4092918"/>
            <a:ext cx="6075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This will fit a model that estimates:</a:t>
            </a:r>
          </a:p>
          <a:p>
            <a:pPr algn="ctr"/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Overall parameter posteriors for the sample 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Subject-specific parameter </a:t>
            </a:r>
            <a:r>
              <a:rPr lang="en-US" sz="2400" dirty="0" err="1"/>
              <a:t>posterios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8926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8B02-9CF1-2F81-AC13-06597BB7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Fit basic HDDM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219F37-3F7A-670C-9B4B-D84B7F40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872465"/>
            <a:ext cx="7772400" cy="18209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F0349E-D7C6-72ED-5A05-CE46EA4F386F}"/>
              </a:ext>
            </a:extLst>
          </p:cNvPr>
          <p:cNvSpPr/>
          <p:nvPr/>
        </p:nvSpPr>
        <p:spPr>
          <a:xfrm>
            <a:off x="1651000" y="1970314"/>
            <a:ext cx="4085771" cy="5987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20F71-8C52-E4EE-ADD4-2F158D0BD156}"/>
              </a:ext>
            </a:extLst>
          </p:cNvPr>
          <p:cNvSpPr txBox="1"/>
          <p:nvPr/>
        </p:nvSpPr>
        <p:spPr>
          <a:xfrm>
            <a:off x="5889181" y="2085005"/>
            <a:ext cx="243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Loads data from csv file</a:t>
            </a:r>
          </a:p>
        </p:txBody>
      </p:sp>
    </p:spTree>
    <p:extLst>
      <p:ext uri="{BB962C8B-B14F-4D97-AF65-F5344CB8AC3E}">
        <p14:creationId xmlns:p14="http://schemas.microsoft.com/office/powerpoint/2010/main" val="1472217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8B02-9CF1-2F81-AC13-06597BB7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Fit basic HDDM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219F37-3F7A-670C-9B4B-D84B7F40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872465"/>
            <a:ext cx="7772400" cy="18209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F0349E-D7C6-72ED-5A05-CE46EA4F386F}"/>
              </a:ext>
            </a:extLst>
          </p:cNvPr>
          <p:cNvSpPr/>
          <p:nvPr/>
        </p:nvSpPr>
        <p:spPr>
          <a:xfrm>
            <a:off x="1651000" y="2841171"/>
            <a:ext cx="2865341" cy="211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20F71-8C52-E4EE-ADD4-2F158D0BD156}"/>
              </a:ext>
            </a:extLst>
          </p:cNvPr>
          <p:cNvSpPr txBox="1"/>
          <p:nvPr/>
        </p:nvSpPr>
        <p:spPr>
          <a:xfrm>
            <a:off x="4516341" y="2723466"/>
            <a:ext cx="364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Initializes, but does not fit, the DDM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F7D4D-65CE-F616-C90B-40A4E778CB6E}"/>
              </a:ext>
            </a:extLst>
          </p:cNvPr>
          <p:cNvSpPr txBox="1"/>
          <p:nvPr/>
        </p:nvSpPr>
        <p:spPr>
          <a:xfrm>
            <a:off x="2877954" y="3923469"/>
            <a:ext cx="59160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Note: </a:t>
            </a:r>
          </a:p>
          <a:p>
            <a:r>
              <a:rPr lang="en-US" dirty="0"/>
              <a:t>Data must at least have the following columns to fit an HDDM</a:t>
            </a:r>
          </a:p>
          <a:p>
            <a:pPr marL="285750" indent="-285750">
              <a:buFontTx/>
              <a:buChar char="-"/>
            </a:pPr>
            <a:r>
              <a:rPr lang="en-US" dirty="0"/>
              <a:t>rt (lower case, in seconds)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response (lower case, 0 or 1)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subj_idx</a:t>
            </a:r>
            <a:r>
              <a:rPr lang="en-US" dirty="0"/>
              <a:t> (lower case, can be anything)</a:t>
            </a:r>
          </a:p>
        </p:txBody>
      </p:sp>
    </p:spTree>
    <p:extLst>
      <p:ext uri="{BB962C8B-B14F-4D97-AF65-F5344CB8AC3E}">
        <p14:creationId xmlns:p14="http://schemas.microsoft.com/office/powerpoint/2010/main" val="644438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8B02-9CF1-2F81-AC13-06597BB7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Fit basic HDDM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219F37-3F7A-670C-9B4B-D84B7F40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872465"/>
            <a:ext cx="7772400" cy="18209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F0349E-D7C6-72ED-5A05-CE46EA4F386F}"/>
              </a:ext>
            </a:extLst>
          </p:cNvPr>
          <p:cNvSpPr/>
          <p:nvPr/>
        </p:nvSpPr>
        <p:spPr>
          <a:xfrm>
            <a:off x="1651000" y="3014219"/>
            <a:ext cx="3350370" cy="211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20F71-8C52-E4EE-ADD4-2F158D0BD156}"/>
              </a:ext>
            </a:extLst>
          </p:cNvPr>
          <p:cNvSpPr txBox="1"/>
          <p:nvPr/>
        </p:nvSpPr>
        <p:spPr>
          <a:xfrm>
            <a:off x="5001370" y="2935493"/>
            <a:ext cx="4355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Finds starting values for the optimization 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391FB-FCC6-E28B-36B5-881B7F1866F3}"/>
              </a:ext>
            </a:extLst>
          </p:cNvPr>
          <p:cNvSpPr txBox="1"/>
          <p:nvPr/>
        </p:nvSpPr>
        <p:spPr>
          <a:xfrm>
            <a:off x="3059021" y="4046469"/>
            <a:ext cx="495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 strictly necessary, but can improve estimates </a:t>
            </a:r>
          </a:p>
        </p:txBody>
      </p:sp>
    </p:spTree>
    <p:extLst>
      <p:ext uri="{BB962C8B-B14F-4D97-AF65-F5344CB8AC3E}">
        <p14:creationId xmlns:p14="http://schemas.microsoft.com/office/powerpoint/2010/main" val="1710965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8B02-9CF1-2F81-AC13-06597BB7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Fit basic HDDM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219F37-3F7A-670C-9B4B-D84B7F40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872465"/>
            <a:ext cx="7772400" cy="18209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F0349E-D7C6-72ED-5A05-CE46EA4F386F}"/>
              </a:ext>
            </a:extLst>
          </p:cNvPr>
          <p:cNvSpPr/>
          <p:nvPr/>
        </p:nvSpPr>
        <p:spPr>
          <a:xfrm>
            <a:off x="1651000" y="3217119"/>
            <a:ext cx="7570002" cy="211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20F71-8C52-E4EE-ADD4-2F158D0BD156}"/>
              </a:ext>
            </a:extLst>
          </p:cNvPr>
          <p:cNvSpPr txBox="1"/>
          <p:nvPr/>
        </p:nvSpPr>
        <p:spPr>
          <a:xfrm>
            <a:off x="2992216" y="3850898"/>
            <a:ext cx="5089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“Samples” from the posterior</a:t>
            </a:r>
            <a:br>
              <a:rPr lang="en-US" sz="1600" b="1" dirty="0">
                <a:solidFill>
                  <a:srgbClr val="FF0000"/>
                </a:solidFill>
              </a:rPr>
            </a:br>
            <a:r>
              <a:rPr lang="en-US" sz="1600" b="1" dirty="0">
                <a:solidFill>
                  <a:srgbClr val="FF0000"/>
                </a:solidFill>
              </a:rPr>
              <a:t>(</a:t>
            </a:r>
            <a:r>
              <a:rPr lang="en-US" sz="1600" b="1" i="1" dirty="0" err="1">
                <a:solidFill>
                  <a:srgbClr val="FF0000"/>
                </a:solidFill>
              </a:rPr>
              <a:t>dbname</a:t>
            </a:r>
            <a:r>
              <a:rPr lang="en-US" sz="1600" b="1" dirty="0">
                <a:solidFill>
                  <a:srgbClr val="FF0000"/>
                </a:solidFill>
              </a:rPr>
              <a:t> and </a:t>
            </a:r>
            <a:r>
              <a:rPr lang="en-US" sz="1600" b="1" i="1" dirty="0" err="1">
                <a:solidFill>
                  <a:srgbClr val="FF0000"/>
                </a:solidFill>
              </a:rPr>
              <a:t>db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save these samples to a file for later use)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F4EEB-656D-147C-80C6-6B621987CA18}"/>
              </a:ext>
            </a:extLst>
          </p:cNvPr>
          <p:cNvSpPr txBox="1"/>
          <p:nvPr/>
        </p:nvSpPr>
        <p:spPr>
          <a:xfrm>
            <a:off x="1028946" y="4668749"/>
            <a:ext cx="901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requires a bit of background in Bayesian stats. Again, just try to get the idea, not the math</a:t>
            </a:r>
          </a:p>
        </p:txBody>
      </p:sp>
    </p:spTree>
    <p:extLst>
      <p:ext uri="{BB962C8B-B14F-4D97-AF65-F5344CB8AC3E}">
        <p14:creationId xmlns:p14="http://schemas.microsoft.com/office/powerpoint/2010/main" val="2780756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0DCB1-3B1C-975A-0D15-54EBFD72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digression about MCMC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62604-3323-05BA-59FB-73F8571A0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“Walk around” the parameter space and look for parameters that fit best </a:t>
            </a:r>
          </a:p>
          <a:p>
            <a:pPr>
              <a:buFontTx/>
              <a:buChar char="-"/>
            </a:pPr>
            <a:r>
              <a:rPr lang="en-US" dirty="0"/>
              <a:t>Process of trial-and-error that converges, eventually, on the correct parameters </a:t>
            </a:r>
          </a:p>
          <a:p>
            <a:pPr>
              <a:buFontTx/>
              <a:buChar char="-"/>
            </a:pPr>
            <a:r>
              <a:rPr lang="en-US" dirty="0"/>
              <a:t>It’s a numbers game!</a:t>
            </a:r>
          </a:p>
          <a:p>
            <a:pPr lvl="1">
              <a:buFontTx/>
              <a:buChar char="-"/>
            </a:pPr>
            <a:r>
              <a:rPr lang="en-US" dirty="0"/>
              <a:t>The first few guesses will be bad, so we discard those as “burn-in”</a:t>
            </a:r>
          </a:p>
          <a:p>
            <a:pPr lvl="1">
              <a:buFontTx/>
              <a:buChar char="-"/>
            </a:pPr>
            <a:r>
              <a:rPr lang="en-US" dirty="0"/>
              <a:t>We keep that last guesses and try to have enough of them to draw meaningful conclusions</a:t>
            </a:r>
          </a:p>
          <a:p>
            <a:pPr lvl="1">
              <a:buFontTx/>
              <a:buChar char="-"/>
            </a:pPr>
            <a:r>
              <a:rPr lang="en-US" dirty="0"/>
              <a:t>More is better, but takes more time. </a:t>
            </a:r>
          </a:p>
        </p:txBody>
      </p:sp>
    </p:spTree>
    <p:extLst>
      <p:ext uri="{BB962C8B-B14F-4D97-AF65-F5344CB8AC3E}">
        <p14:creationId xmlns:p14="http://schemas.microsoft.com/office/powerpoint/2010/main" val="1383930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15EA-1B23-7F19-253E-87914EA6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digression about MCMC sampling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06ECDF2-CBAA-5DAB-D5E9-95EF12099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699" y="2247920"/>
            <a:ext cx="5195103" cy="3463402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CB11C055-09A2-5B56-1C68-96AD2A2F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7" y="2247920"/>
            <a:ext cx="5200200" cy="34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81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15EA-1B23-7F19-253E-87914EA6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digression about MCMC sampling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ECDF2-CBAA-5DAB-D5E9-95EF12099D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58699" y="2289090"/>
            <a:ext cx="5195103" cy="3381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11C055-09A2-5B56-1C68-96AD2A2F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7" y="2289130"/>
            <a:ext cx="5200200" cy="33843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A4092-EFBB-CC07-F9E7-A7EE9E8CC07C}"/>
              </a:ext>
            </a:extLst>
          </p:cNvPr>
          <p:cNvSpPr txBox="1"/>
          <p:nvPr/>
        </p:nvSpPr>
        <p:spPr>
          <a:xfrm>
            <a:off x="2257062" y="5485486"/>
            <a:ext cx="2996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discard the starting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BDE40-E81A-6302-FDB9-0673E7E2FE03}"/>
              </a:ext>
            </a:extLst>
          </p:cNvPr>
          <p:cNvSpPr txBox="1"/>
          <p:nvPr/>
        </p:nvSpPr>
        <p:spPr>
          <a:xfrm>
            <a:off x="7457262" y="5485486"/>
            <a:ext cx="319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distribution is our </a:t>
            </a:r>
            <a:r>
              <a:rPr lang="en-US" b="1" dirty="0"/>
              <a:t>posterior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93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749C4-0D36-1D33-A67F-A2ECFEB09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the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FC4A0-02E5-BEEE-B965-13723DD3C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Understand the deep mechanics of drift diffusion modeling</a:t>
            </a:r>
          </a:p>
          <a:p>
            <a:pPr>
              <a:buFontTx/>
              <a:buChar char="-"/>
            </a:pPr>
            <a:r>
              <a:rPr lang="en-US" dirty="0"/>
              <a:t>Clearly grasp concepts of Bayesian statistics and analysis</a:t>
            </a:r>
          </a:p>
          <a:p>
            <a:pPr>
              <a:buFontTx/>
              <a:buChar char="-"/>
            </a:pPr>
            <a:r>
              <a:rPr lang="en-US" dirty="0"/>
              <a:t>Code like a Python pro</a:t>
            </a:r>
          </a:p>
          <a:p>
            <a:pPr>
              <a:buFontTx/>
              <a:buChar char="-"/>
            </a:pPr>
            <a:r>
              <a:rPr lang="en-US" dirty="0"/>
              <a:t>Understanding </a:t>
            </a:r>
            <a:r>
              <a:rPr lang="en-US" i="1" dirty="0"/>
              <a:t>everything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752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8B02-9CF1-2F81-AC13-06597BB7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Fit basic HDDM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219F37-3F7A-670C-9B4B-D84B7F40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872465"/>
            <a:ext cx="7772400" cy="18209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F0349E-D7C6-72ED-5A05-CE46EA4F386F}"/>
              </a:ext>
            </a:extLst>
          </p:cNvPr>
          <p:cNvSpPr/>
          <p:nvPr/>
        </p:nvSpPr>
        <p:spPr>
          <a:xfrm>
            <a:off x="1651000" y="3217119"/>
            <a:ext cx="7570002" cy="211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20F71-8C52-E4EE-ADD4-2F158D0BD156}"/>
              </a:ext>
            </a:extLst>
          </p:cNvPr>
          <p:cNvSpPr txBox="1"/>
          <p:nvPr/>
        </p:nvSpPr>
        <p:spPr>
          <a:xfrm>
            <a:off x="2992216" y="3850898"/>
            <a:ext cx="5089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“Samples” from the posterior</a:t>
            </a:r>
            <a:br>
              <a:rPr lang="en-US" sz="1600" b="1" dirty="0">
                <a:solidFill>
                  <a:srgbClr val="FF0000"/>
                </a:solidFill>
              </a:rPr>
            </a:br>
            <a:r>
              <a:rPr lang="en-US" sz="1600" b="1" dirty="0">
                <a:solidFill>
                  <a:srgbClr val="FF0000"/>
                </a:solidFill>
              </a:rPr>
              <a:t>(</a:t>
            </a:r>
            <a:r>
              <a:rPr lang="en-US" sz="1600" b="1" i="1" dirty="0" err="1">
                <a:solidFill>
                  <a:srgbClr val="FF0000"/>
                </a:solidFill>
              </a:rPr>
              <a:t>dbname</a:t>
            </a:r>
            <a:r>
              <a:rPr lang="en-US" sz="1600" b="1" dirty="0">
                <a:solidFill>
                  <a:srgbClr val="FF0000"/>
                </a:solidFill>
              </a:rPr>
              <a:t> and </a:t>
            </a:r>
            <a:r>
              <a:rPr lang="en-US" sz="1600" b="1" i="1" dirty="0" err="1">
                <a:solidFill>
                  <a:srgbClr val="FF0000"/>
                </a:solidFill>
              </a:rPr>
              <a:t>db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save these samples to a file for later use)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F4EEB-656D-147C-80C6-6B621987CA18}"/>
              </a:ext>
            </a:extLst>
          </p:cNvPr>
          <p:cNvSpPr txBox="1"/>
          <p:nvPr/>
        </p:nvSpPr>
        <p:spPr>
          <a:xfrm>
            <a:off x="1028946" y="4668749"/>
            <a:ext cx="5217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value      = number of samples (</a:t>
            </a:r>
            <a:r>
              <a:rPr lang="en-US" i="1" dirty="0"/>
              <a:t>including</a:t>
            </a:r>
            <a:r>
              <a:rPr lang="en-US" dirty="0"/>
              <a:t> burn-in)</a:t>
            </a:r>
          </a:p>
          <a:p>
            <a:r>
              <a:rPr lang="en-US" dirty="0"/>
              <a:t>Second value = number of discard samples (burn-in)</a:t>
            </a:r>
          </a:p>
        </p:txBody>
      </p:sp>
    </p:spTree>
    <p:extLst>
      <p:ext uri="{BB962C8B-B14F-4D97-AF65-F5344CB8AC3E}">
        <p14:creationId xmlns:p14="http://schemas.microsoft.com/office/powerpoint/2010/main" val="241600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8B02-9CF1-2F81-AC13-06597BB7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Fit basic HDDM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219F37-3F7A-670C-9B4B-D84B7F40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872465"/>
            <a:ext cx="7772400" cy="18209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F0349E-D7C6-72ED-5A05-CE46EA4F386F}"/>
              </a:ext>
            </a:extLst>
          </p:cNvPr>
          <p:cNvSpPr/>
          <p:nvPr/>
        </p:nvSpPr>
        <p:spPr>
          <a:xfrm>
            <a:off x="1651000" y="3416539"/>
            <a:ext cx="3164068" cy="201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20F71-8C52-E4EE-ADD4-2F158D0BD156}"/>
              </a:ext>
            </a:extLst>
          </p:cNvPr>
          <p:cNvSpPr txBox="1"/>
          <p:nvPr/>
        </p:nvSpPr>
        <p:spPr>
          <a:xfrm>
            <a:off x="4404722" y="3850898"/>
            <a:ext cx="2264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Saves the model to a file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071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12B8-F369-3354-ED05-4C081A24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2a. Analyze results</a:t>
            </a:r>
          </a:p>
        </p:txBody>
      </p:sp>
      <p:pic>
        <p:nvPicPr>
          <p:cNvPr id="9" name="Content Placeholder 8" descr="A picture containing logo&#10;&#10;Description automatically generated">
            <a:extLst>
              <a:ext uri="{FF2B5EF4-FFF2-40B4-BE49-F238E27FC236}">
                <a16:creationId xmlns:a16="http://schemas.microsoft.com/office/drawing/2014/main" id="{06409FF0-B27F-79CF-98F5-A2ABD9EAC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218" y="2204303"/>
            <a:ext cx="2781300" cy="3937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79EDAA-2470-D469-990F-AE2E953CC234}"/>
              </a:ext>
            </a:extLst>
          </p:cNvPr>
          <p:cNvSpPr txBox="1"/>
          <p:nvPr/>
        </p:nvSpPr>
        <p:spPr>
          <a:xfrm>
            <a:off x="0" y="2598003"/>
            <a:ext cx="4143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Generates a summary statistics table of the posterior</a:t>
            </a:r>
          </a:p>
        </p:txBody>
      </p:sp>
      <p:pic>
        <p:nvPicPr>
          <p:cNvPr id="12" name="Picture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6ED40D5-86F2-C6EA-49D2-65C713814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464" y="1583778"/>
            <a:ext cx="6125336" cy="501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75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12B8-F369-3354-ED05-4C081A24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2a. Analyze results</a:t>
            </a:r>
          </a:p>
        </p:txBody>
      </p:sp>
      <p:pic>
        <p:nvPicPr>
          <p:cNvPr id="12" name="Picture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6ED40D5-86F2-C6EA-49D2-65C713814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464" y="1583778"/>
            <a:ext cx="6125336" cy="50132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5EC876-1B31-FAAF-B4A4-6835F9E3B6CB}"/>
              </a:ext>
            </a:extLst>
          </p:cNvPr>
          <p:cNvSpPr/>
          <p:nvPr/>
        </p:nvSpPr>
        <p:spPr>
          <a:xfrm>
            <a:off x="5123405" y="1690689"/>
            <a:ext cx="6230395" cy="207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DEE5F-6C44-82C6-65DD-18B36BF7A08B}"/>
              </a:ext>
            </a:extLst>
          </p:cNvPr>
          <p:cNvSpPr txBox="1"/>
          <p:nvPr/>
        </p:nvSpPr>
        <p:spPr>
          <a:xfrm>
            <a:off x="451413" y="1736203"/>
            <a:ext cx="43868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Group-level decision boundary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Mean of the posterior</a:t>
            </a:r>
          </a:p>
          <a:p>
            <a:pPr marL="285750" indent="-285750">
              <a:buFontTx/>
              <a:buChar char="-"/>
            </a:pPr>
            <a:r>
              <a:rPr lang="en-US" dirty="0"/>
              <a:t>SD of the posterior</a:t>
            </a:r>
          </a:p>
          <a:p>
            <a:pPr marL="285750" indent="-285750">
              <a:buFontTx/>
              <a:buChar char="-"/>
            </a:pPr>
            <a:r>
              <a:rPr lang="en-US" dirty="0"/>
              <a:t>Quantiles of the posterior</a:t>
            </a:r>
          </a:p>
          <a:p>
            <a:pPr marL="285750" indent="-285750">
              <a:buFontTx/>
              <a:buChar char="-"/>
            </a:pPr>
            <a:r>
              <a:rPr lang="en-US" dirty="0"/>
              <a:t>MC error (~ &gt; 1% of posterior SD)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075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12B8-F369-3354-ED05-4C081A24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2a. Analyze results</a:t>
            </a:r>
          </a:p>
        </p:txBody>
      </p:sp>
      <p:pic>
        <p:nvPicPr>
          <p:cNvPr id="12" name="Picture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6ED40D5-86F2-C6EA-49D2-65C713814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464" y="1583778"/>
            <a:ext cx="6125336" cy="50132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5EC876-1B31-FAAF-B4A4-6835F9E3B6CB}"/>
              </a:ext>
            </a:extLst>
          </p:cNvPr>
          <p:cNvSpPr/>
          <p:nvPr/>
        </p:nvSpPr>
        <p:spPr>
          <a:xfrm>
            <a:off x="5175934" y="1968482"/>
            <a:ext cx="6230395" cy="1460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DEE5F-6C44-82C6-65DD-18B36BF7A08B}"/>
              </a:ext>
            </a:extLst>
          </p:cNvPr>
          <p:cNvSpPr txBox="1"/>
          <p:nvPr/>
        </p:nvSpPr>
        <p:spPr>
          <a:xfrm>
            <a:off x="551405" y="2514075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Subject-level posteriors for decision boundary</a:t>
            </a:r>
          </a:p>
        </p:txBody>
      </p:sp>
    </p:spTree>
    <p:extLst>
      <p:ext uri="{BB962C8B-B14F-4D97-AF65-F5344CB8AC3E}">
        <p14:creationId xmlns:p14="http://schemas.microsoft.com/office/powerpoint/2010/main" val="3868787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12B8-F369-3354-ED05-4C081A24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2a. Analyze results</a:t>
            </a:r>
          </a:p>
        </p:txBody>
      </p:sp>
      <p:pic>
        <p:nvPicPr>
          <p:cNvPr id="12" name="Picture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6ED40D5-86F2-C6EA-49D2-65C713814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464" y="1583778"/>
            <a:ext cx="6125336" cy="50132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5EC876-1B31-FAAF-B4A4-6835F9E3B6CB}"/>
              </a:ext>
            </a:extLst>
          </p:cNvPr>
          <p:cNvSpPr/>
          <p:nvPr/>
        </p:nvSpPr>
        <p:spPr>
          <a:xfrm>
            <a:off x="5228464" y="3310359"/>
            <a:ext cx="6230395" cy="1692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DEE5F-6C44-82C6-65DD-18B36BF7A08B}"/>
              </a:ext>
            </a:extLst>
          </p:cNvPr>
          <p:cNvSpPr txBox="1"/>
          <p:nvPr/>
        </p:nvSpPr>
        <p:spPr>
          <a:xfrm>
            <a:off x="551405" y="4088232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for drift rate</a:t>
            </a:r>
          </a:p>
        </p:txBody>
      </p:sp>
    </p:spTree>
    <p:extLst>
      <p:ext uri="{BB962C8B-B14F-4D97-AF65-F5344CB8AC3E}">
        <p14:creationId xmlns:p14="http://schemas.microsoft.com/office/powerpoint/2010/main" val="3262385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12B8-F369-3354-ED05-4C081A24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2a. Analyze results</a:t>
            </a:r>
          </a:p>
        </p:txBody>
      </p:sp>
      <p:pic>
        <p:nvPicPr>
          <p:cNvPr id="12" name="Picture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6ED40D5-86F2-C6EA-49D2-65C713814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464" y="1583778"/>
            <a:ext cx="6125336" cy="50132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5EC876-1B31-FAAF-B4A4-6835F9E3B6CB}"/>
              </a:ext>
            </a:extLst>
          </p:cNvPr>
          <p:cNvSpPr/>
          <p:nvPr/>
        </p:nvSpPr>
        <p:spPr>
          <a:xfrm>
            <a:off x="5228464" y="4953965"/>
            <a:ext cx="6230395" cy="1634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DEE5F-6C44-82C6-65DD-18B36BF7A08B}"/>
              </a:ext>
            </a:extLst>
          </p:cNvPr>
          <p:cNvSpPr txBox="1"/>
          <p:nvPr/>
        </p:nvSpPr>
        <p:spPr>
          <a:xfrm>
            <a:off x="656464" y="5401833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 non-decision time</a:t>
            </a:r>
          </a:p>
        </p:txBody>
      </p:sp>
    </p:spTree>
    <p:extLst>
      <p:ext uri="{BB962C8B-B14F-4D97-AF65-F5344CB8AC3E}">
        <p14:creationId xmlns:p14="http://schemas.microsoft.com/office/powerpoint/2010/main" val="2940370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12B8-F369-3354-ED05-4C081A24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2a. Analyze results</a:t>
            </a:r>
          </a:p>
        </p:txBody>
      </p:sp>
      <p:pic>
        <p:nvPicPr>
          <p:cNvPr id="12" name="Picture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6ED40D5-86F2-C6EA-49D2-65C713814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464" y="1583778"/>
            <a:ext cx="6125336" cy="50132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F226B9-BEF7-BF1A-69E4-139570C7C4DC}"/>
              </a:ext>
            </a:extLst>
          </p:cNvPr>
          <p:cNvSpPr txBox="1"/>
          <p:nvPr/>
        </p:nvSpPr>
        <p:spPr>
          <a:xfrm>
            <a:off x="838200" y="2465407"/>
            <a:ext cx="39768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Bias (z) is not estimated automatically.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Default assumption is non-biased choice (z = a/2)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you’re dealing with accuracy data, probably best to keep it this way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you’re dealing with choices, you can model this by setting </a:t>
            </a:r>
            <a:r>
              <a:rPr lang="en-US" i="1" dirty="0"/>
              <a:t>bias=True </a:t>
            </a:r>
            <a:r>
              <a:rPr lang="en-US" dirty="0"/>
              <a:t>in </a:t>
            </a:r>
            <a:r>
              <a:rPr lang="en-US" dirty="0" err="1"/>
              <a:t>hddm.HDDM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472315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DE6E-980D-7C43-78C7-CEF4226E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2b. Visualize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FC90C-58B8-F9E8-97C5-993918ED6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56" y="2120927"/>
            <a:ext cx="6931671" cy="508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756F8D-0265-A671-196C-E1FFB69E86BB}"/>
              </a:ext>
            </a:extLst>
          </p:cNvPr>
          <p:cNvSpPr txBox="1"/>
          <p:nvPr/>
        </p:nvSpPr>
        <p:spPr>
          <a:xfrm>
            <a:off x="2789456" y="3059668"/>
            <a:ext cx="74754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raw samples can be extracted with this command + the </a:t>
            </a:r>
            <a:r>
              <a:rPr lang="en-US" i="1" dirty="0"/>
              <a:t>.trace()</a:t>
            </a:r>
            <a:r>
              <a:rPr lang="en-US" dirty="0"/>
              <a:t> command</a:t>
            </a:r>
          </a:p>
          <a:p>
            <a:endParaRPr lang="en-US" dirty="0"/>
          </a:p>
          <a:p>
            <a:pPr algn="ctr"/>
            <a:r>
              <a:rPr lang="en-US" dirty="0"/>
              <a:t>These values can then be plotted as you see fit</a:t>
            </a:r>
          </a:p>
        </p:txBody>
      </p:sp>
    </p:spTree>
    <p:extLst>
      <p:ext uri="{BB962C8B-B14F-4D97-AF65-F5344CB8AC3E}">
        <p14:creationId xmlns:p14="http://schemas.microsoft.com/office/powerpoint/2010/main" val="17313149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DE6E-980D-7C43-78C7-CEF4226E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2b. Visualize results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D7163E9-E079-7E24-A1F4-42C188BA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47" y="1461545"/>
            <a:ext cx="7772400" cy="219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51FEF-838B-8F35-F896-D4118FDA8B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37381" y="3863924"/>
            <a:ext cx="6958131" cy="27741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0BB92A-4E91-EDE0-2E3D-35B35AF4A0E1}"/>
              </a:ext>
            </a:extLst>
          </p:cNvPr>
          <p:cNvSpPr txBox="1"/>
          <p:nvPr/>
        </p:nvSpPr>
        <p:spPr>
          <a:xfrm>
            <a:off x="7025834" y="491528"/>
            <a:ext cx="4675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“Should look like fuzzy caterpillars”</a:t>
            </a:r>
          </a:p>
        </p:txBody>
      </p:sp>
    </p:spTree>
    <p:extLst>
      <p:ext uri="{BB962C8B-B14F-4D97-AF65-F5344CB8AC3E}">
        <p14:creationId xmlns:p14="http://schemas.microsoft.com/office/powerpoint/2010/main" val="1307505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3F2D-AC4B-1AC3-AA7A-621B998F5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DDM?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15146-8E54-FB8A-9553-A012DC626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825625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Models the </a:t>
            </a:r>
            <a:r>
              <a:rPr lang="en-US" b="1" dirty="0"/>
              <a:t>joint distribution </a:t>
            </a:r>
            <a:r>
              <a:rPr lang="en-US" dirty="0"/>
              <a:t>of response time (RT) and binary responses (0,1)</a:t>
            </a:r>
          </a:p>
          <a:p>
            <a:pPr>
              <a:buFontTx/>
              <a:buChar char="-"/>
            </a:pPr>
            <a:r>
              <a:rPr lang="en-US" dirty="0"/>
              <a:t>Decomposes these </a:t>
            </a:r>
            <a:r>
              <a:rPr lang="en-US" u="sng" dirty="0"/>
              <a:t>dependent</a:t>
            </a:r>
            <a:r>
              <a:rPr lang="en-US" dirty="0"/>
              <a:t> variables into </a:t>
            </a:r>
            <a:r>
              <a:rPr lang="en-US" u="sng" dirty="0"/>
              <a:t>independent</a:t>
            </a:r>
            <a:r>
              <a:rPr lang="en-US" dirty="0"/>
              <a:t> parameters that are psychologically interpretable</a:t>
            </a:r>
          </a:p>
          <a:p>
            <a:pPr>
              <a:buFontTx/>
              <a:buChar char="-"/>
            </a:pPr>
            <a:endParaRPr lang="en-US" u="sng" dirty="0"/>
          </a:p>
          <a:p>
            <a:pPr>
              <a:buFontTx/>
              <a:buChar char="-"/>
            </a:pPr>
            <a:r>
              <a:rPr lang="en-US" dirty="0"/>
              <a:t>Assumes decisions arise as a </a:t>
            </a:r>
            <a:r>
              <a:rPr lang="en-US" b="1" dirty="0"/>
              <a:t>noisy evidence accumulation </a:t>
            </a:r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6063858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DE6E-980D-7C43-78C7-CEF4226E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2b. Visualize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163E9-E079-7E24-A1F4-42C188BA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54322" y="1461545"/>
            <a:ext cx="7124250" cy="219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51FEF-838B-8F35-F896-D4118FDA8B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37381" y="3863924"/>
            <a:ext cx="6958131" cy="277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146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DE6E-980D-7C43-78C7-CEF4226E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2b. Visualize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163E9-E079-7E24-A1F4-42C188BA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75590" y="1461545"/>
            <a:ext cx="6281713" cy="219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51FEF-838B-8F35-F896-D4118FDA8B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99510" y="3863924"/>
            <a:ext cx="4233873" cy="277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84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FB51-BF31-54D0-C1B7-9935ADDBB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2c. Bayesian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E8177-4A1B-D0B9-AE84-53068A10F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The beauty of a posterior is that we can make very clear inferences about the value of a parameter</a:t>
            </a:r>
          </a:p>
          <a:p>
            <a:pPr>
              <a:buFontTx/>
              <a:buChar char="-"/>
            </a:pPr>
            <a:r>
              <a:rPr lang="en-US" dirty="0"/>
              <a:t>You can treat the posterior as you would a population distribution in frequentist statistics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C3A3D23-7212-C0FE-DE0F-6C817ACA4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033" y="3473098"/>
            <a:ext cx="4942178" cy="3250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EC4F9F-CA7A-2BC2-808F-0A1B65B6DE1D}"/>
              </a:ext>
            </a:extLst>
          </p:cNvPr>
          <p:cNvSpPr txBox="1"/>
          <p:nvPr/>
        </p:nvSpPr>
        <p:spPr>
          <a:xfrm>
            <a:off x="470214" y="4440610"/>
            <a:ext cx="3256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“There is a 95% chance that the decision boundary is between 1.88 and 2.03”.</a:t>
            </a:r>
          </a:p>
        </p:txBody>
      </p:sp>
    </p:spTree>
    <p:extLst>
      <p:ext uri="{BB962C8B-B14F-4D97-AF65-F5344CB8AC3E}">
        <p14:creationId xmlns:p14="http://schemas.microsoft.com/office/powerpoint/2010/main" val="32431086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00BB-4DDF-6232-2402-A564AA14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Fit a conditional HDDM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4CA5D-32D5-953E-1446-F33C23EB3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Now we know how to get parameter estimates from HDDM</a:t>
            </a:r>
          </a:p>
          <a:p>
            <a:pPr>
              <a:buFontTx/>
              <a:buChar char="-"/>
            </a:pPr>
            <a:r>
              <a:rPr lang="en-US" dirty="0"/>
              <a:t>But sometimes we don’t just want a </a:t>
            </a:r>
            <a:r>
              <a:rPr lang="en-US" i="1" dirty="0"/>
              <a:t>global </a:t>
            </a:r>
            <a:r>
              <a:rPr lang="en-US" dirty="0"/>
              <a:t>parameter estimate, we want to estimate parameters </a:t>
            </a:r>
            <a:r>
              <a:rPr lang="en-US" i="1" dirty="0"/>
              <a:t>per group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HC and PD in our example</a:t>
            </a:r>
          </a:p>
          <a:p>
            <a:pPr>
              <a:buFontTx/>
              <a:buChar char="-"/>
            </a:pPr>
            <a:r>
              <a:rPr lang="en-US" dirty="0"/>
              <a:t>This is very simple with HDDM </a:t>
            </a:r>
          </a:p>
        </p:txBody>
      </p:sp>
    </p:spTree>
    <p:extLst>
      <p:ext uri="{BB962C8B-B14F-4D97-AF65-F5344CB8AC3E}">
        <p14:creationId xmlns:p14="http://schemas.microsoft.com/office/powerpoint/2010/main" val="15002379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00BB-4DDF-6232-2402-A564AA14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Fit a conditional HDDM</a:t>
            </a:r>
          </a:p>
        </p:txBody>
      </p:sp>
      <p:pic>
        <p:nvPicPr>
          <p:cNvPr id="5" name="Content Placeholder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B965A897-4185-814C-8BBB-0832C1B2C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89273"/>
            <a:ext cx="10515600" cy="1339727"/>
          </a:xfrm>
        </p:spPr>
      </p:pic>
    </p:spTree>
    <p:extLst>
      <p:ext uri="{BB962C8B-B14F-4D97-AF65-F5344CB8AC3E}">
        <p14:creationId xmlns:p14="http://schemas.microsoft.com/office/powerpoint/2010/main" val="31911466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00BB-4DDF-6232-2402-A564AA14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Fit a conditional HDDM</a:t>
            </a:r>
          </a:p>
        </p:txBody>
      </p:sp>
      <p:pic>
        <p:nvPicPr>
          <p:cNvPr id="5" name="Content Placeholder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B965A897-4185-814C-8BBB-0832C1B2C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89273"/>
            <a:ext cx="10515600" cy="1339727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2FA8CB-75BF-5525-9E6B-6A2383B5C19B}"/>
              </a:ext>
            </a:extLst>
          </p:cNvPr>
          <p:cNvSpPr/>
          <p:nvPr/>
        </p:nvSpPr>
        <p:spPr>
          <a:xfrm>
            <a:off x="890730" y="2395958"/>
            <a:ext cx="10515599" cy="324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ABBFB3-1AB2-04FE-544A-94A768E6D2AA}"/>
              </a:ext>
            </a:extLst>
          </p:cNvPr>
          <p:cNvSpPr txBox="1"/>
          <p:nvPr/>
        </p:nvSpPr>
        <p:spPr>
          <a:xfrm>
            <a:off x="2558005" y="3949604"/>
            <a:ext cx="75466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pass our data to the same </a:t>
            </a:r>
            <a:r>
              <a:rPr lang="en-US" dirty="0" err="1"/>
              <a:t>hddm.HDDM</a:t>
            </a:r>
            <a:r>
              <a:rPr lang="en-US" dirty="0"/>
              <a:t>() function, but now we include a </a:t>
            </a:r>
            <a:r>
              <a:rPr lang="en-US" i="1" dirty="0" err="1"/>
              <a:t>depends_on</a:t>
            </a:r>
            <a:r>
              <a:rPr lang="en-US" dirty="0"/>
              <a:t> argument which takes a dictionary saying which parameters depend on which variable in the </a:t>
            </a:r>
            <a:r>
              <a:rPr lang="en-US" dirty="0" err="1"/>
              <a:t>dataframe</a:t>
            </a:r>
            <a:r>
              <a:rPr lang="en-US" dirty="0"/>
              <a:t>.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Here, we are saying that we want to estimate </a:t>
            </a:r>
            <a:r>
              <a:rPr lang="en-US" b="1" dirty="0"/>
              <a:t>two different posteriors </a:t>
            </a:r>
            <a:r>
              <a:rPr lang="en-US" dirty="0"/>
              <a:t>for each patient condition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So we will end up with a group-level estimated decision boundary, drift rate, and non-decision time </a:t>
            </a:r>
            <a:r>
              <a:rPr lang="en-US" b="1" dirty="0"/>
              <a:t>per condition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987C16-7110-36B3-7B45-6DAB6B092FFC}"/>
              </a:ext>
            </a:extLst>
          </p:cNvPr>
          <p:cNvSpPr txBox="1"/>
          <p:nvPr/>
        </p:nvSpPr>
        <p:spPr>
          <a:xfrm>
            <a:off x="9302291" y="740780"/>
            <a:ext cx="210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 = {HC, PD}</a:t>
            </a:r>
          </a:p>
        </p:txBody>
      </p:sp>
    </p:spTree>
    <p:extLst>
      <p:ext uri="{BB962C8B-B14F-4D97-AF65-F5344CB8AC3E}">
        <p14:creationId xmlns:p14="http://schemas.microsoft.com/office/powerpoint/2010/main" val="30771545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00BB-4DDF-6232-2402-A564AA14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Fit a conditional HDDM</a:t>
            </a:r>
          </a:p>
        </p:txBody>
      </p:sp>
      <p:pic>
        <p:nvPicPr>
          <p:cNvPr id="5" name="Content Placeholder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B965A897-4185-814C-8BBB-0832C1B2C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89273"/>
            <a:ext cx="10515600" cy="1339727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2FA8CB-75BF-5525-9E6B-6A2383B5C19B}"/>
              </a:ext>
            </a:extLst>
          </p:cNvPr>
          <p:cNvSpPr/>
          <p:nvPr/>
        </p:nvSpPr>
        <p:spPr>
          <a:xfrm>
            <a:off x="890730" y="2673752"/>
            <a:ext cx="10515599" cy="755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ABBFB3-1AB2-04FE-544A-94A768E6D2AA}"/>
              </a:ext>
            </a:extLst>
          </p:cNvPr>
          <p:cNvSpPr txBox="1"/>
          <p:nvPr/>
        </p:nvSpPr>
        <p:spPr>
          <a:xfrm>
            <a:off x="2558005" y="3949604"/>
            <a:ext cx="754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this is the same as before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987C16-7110-36B3-7B45-6DAB6B092FFC}"/>
              </a:ext>
            </a:extLst>
          </p:cNvPr>
          <p:cNvSpPr txBox="1"/>
          <p:nvPr/>
        </p:nvSpPr>
        <p:spPr>
          <a:xfrm>
            <a:off x="9302291" y="740780"/>
            <a:ext cx="210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 = {HC, PD}</a:t>
            </a:r>
          </a:p>
        </p:txBody>
      </p:sp>
    </p:spTree>
    <p:extLst>
      <p:ext uri="{BB962C8B-B14F-4D97-AF65-F5344CB8AC3E}">
        <p14:creationId xmlns:p14="http://schemas.microsoft.com/office/powerpoint/2010/main" val="22756979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00BB-4DDF-6232-2402-A564AA14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3a. Analyze results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6C8DF81-0D6F-FFF7-E125-029A83E66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05156"/>
            <a:ext cx="2552700" cy="381000"/>
          </a:xfrm>
          <a:prstGeom prst="rect">
            <a:avLst/>
          </a:prstGeom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1B81434-6F6A-9FD9-84F6-7943C975E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00" y="714817"/>
            <a:ext cx="68199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4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00BB-4DDF-6232-2402-A564AA14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3a. Analyze results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6C8DF81-0D6F-FFF7-E125-029A83E66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05156"/>
            <a:ext cx="2552700" cy="381000"/>
          </a:xfrm>
          <a:prstGeom prst="rect">
            <a:avLst/>
          </a:prstGeom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1B81434-6F6A-9FD9-84F6-7943C975E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00" y="365125"/>
            <a:ext cx="6819900" cy="6007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08D32C-4689-3B46-ED9A-FAA655BD84CD}"/>
              </a:ext>
            </a:extLst>
          </p:cNvPr>
          <p:cNvSpPr/>
          <p:nvPr/>
        </p:nvSpPr>
        <p:spPr>
          <a:xfrm>
            <a:off x="5372100" y="516168"/>
            <a:ext cx="6515100" cy="268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DDF9B3-1B69-FC0B-0B42-EBFBD231C220}"/>
              </a:ext>
            </a:extLst>
          </p:cNvPr>
          <p:cNvSpPr txBox="1"/>
          <p:nvPr/>
        </p:nvSpPr>
        <p:spPr>
          <a:xfrm>
            <a:off x="0" y="2569579"/>
            <a:ext cx="537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columns as before, but now we have a posterior for each patient condition (and still per subject)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D12221-509E-5669-51E3-C1C2658F84A3}"/>
              </a:ext>
            </a:extLst>
          </p:cNvPr>
          <p:cNvSpPr/>
          <p:nvPr/>
        </p:nvSpPr>
        <p:spPr>
          <a:xfrm>
            <a:off x="5372100" y="3444196"/>
            <a:ext cx="6515100" cy="268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34FF7-39A5-60EB-11B7-4E85B2243804}"/>
              </a:ext>
            </a:extLst>
          </p:cNvPr>
          <p:cNvSpPr txBox="1"/>
          <p:nvPr/>
        </p:nvSpPr>
        <p:spPr>
          <a:xfrm>
            <a:off x="5372100" y="6415845"/>
            <a:ext cx="2790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t(HC) and t(PD) down here..</a:t>
            </a:r>
          </a:p>
        </p:txBody>
      </p:sp>
    </p:spTree>
    <p:extLst>
      <p:ext uri="{BB962C8B-B14F-4D97-AF65-F5344CB8AC3E}">
        <p14:creationId xmlns:p14="http://schemas.microsoft.com/office/powerpoint/2010/main" val="42146411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A3BD0CC-4B61-F80A-D211-5212D91B6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97" y="2970959"/>
            <a:ext cx="4059415" cy="2653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CB71E-5D49-EC68-D859-9EF919E0A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3b. Visualize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4E612-B4A8-EC4E-582C-31ACE3DEB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could plot these posteriors against each other </a:t>
            </a:r>
          </a:p>
          <a:p>
            <a:pPr marL="0" indent="0">
              <a:buNone/>
            </a:pPr>
            <a:r>
              <a:rPr lang="en-US" dirty="0"/>
              <a:t>(see previous slide for code)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51096B2-F73A-B642-B5D5-F7B839EAC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585" y="2970958"/>
            <a:ext cx="4059415" cy="2653816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92DFB2CE-40EE-5DCD-6A5A-80FB3CA48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391" y="2970958"/>
            <a:ext cx="4059415" cy="265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37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zgif-3-835dd18dd7">
            <a:hlinkClick r:id="" action="ppaction://media"/>
            <a:extLst>
              <a:ext uri="{FF2B5EF4-FFF2-40B4-BE49-F238E27FC236}">
                <a16:creationId xmlns:a16="http://schemas.microsoft.com/office/drawing/2014/main" id="{061E945B-F1DD-49F5-7157-AE4FA6A8B1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5157" y="1362075"/>
            <a:ext cx="5141686" cy="5141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20FF79-3209-4163-61D8-ABE2C7B40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DDM?</a:t>
            </a:r>
          </a:p>
        </p:txBody>
      </p:sp>
      <p:pic>
        <p:nvPicPr>
          <p:cNvPr id="7" name="Graphic 6" descr="Pinch Zoom In outline">
            <a:extLst>
              <a:ext uri="{FF2B5EF4-FFF2-40B4-BE49-F238E27FC236}">
                <a16:creationId xmlns:a16="http://schemas.microsoft.com/office/drawing/2014/main" id="{7C447088-9B96-9479-947E-5FF9BD898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4598" y="3319302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9286A-4116-F83D-13FB-5017A4D070CE}"/>
              </a:ext>
            </a:extLst>
          </p:cNvPr>
          <p:cNvSpPr txBox="1"/>
          <p:nvPr/>
        </p:nvSpPr>
        <p:spPr>
          <a:xfrm>
            <a:off x="8666843" y="4245038"/>
            <a:ext cx="302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 = Time + Some Motor Time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A830AA-DD95-4788-0D3B-C94061BBDF41}"/>
              </a:ext>
            </a:extLst>
          </p:cNvPr>
          <p:cNvSpPr>
            <a:spLocks noChangeAspect="1"/>
          </p:cNvSpPr>
          <p:nvPr/>
        </p:nvSpPr>
        <p:spPr>
          <a:xfrm>
            <a:off x="971002" y="2629486"/>
            <a:ext cx="1602000" cy="1599027"/>
          </a:xfrm>
          <a:prstGeom prst="ellipse">
            <a:avLst/>
          </a:prstGeom>
          <a:solidFill>
            <a:srgbClr val="4D20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F06AB4-25E4-BD75-74F5-BEC38BE8FB8E}"/>
              </a:ext>
            </a:extLst>
          </p:cNvPr>
          <p:cNvSpPr txBox="1"/>
          <p:nvPr/>
        </p:nvSpPr>
        <p:spPr>
          <a:xfrm>
            <a:off x="838200" y="434340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Is this dot blue?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D5A53-4995-98F7-8E92-F065DE83ECB5}"/>
              </a:ext>
            </a:extLst>
          </p:cNvPr>
          <p:cNvSpPr txBox="1"/>
          <p:nvPr/>
        </p:nvSpPr>
        <p:spPr>
          <a:xfrm>
            <a:off x="7856485" y="1429078"/>
            <a:ext cx="665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128705-C9C6-72B4-9747-39F7DAF25769}"/>
              </a:ext>
            </a:extLst>
          </p:cNvPr>
          <p:cNvSpPr txBox="1"/>
          <p:nvPr/>
        </p:nvSpPr>
        <p:spPr>
          <a:xfrm>
            <a:off x="7882196" y="5980541"/>
            <a:ext cx="614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56807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55507-D00D-E9DA-70DC-58887A1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Bayesian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29254-318E-5CA7-4C48-717620F83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compare these posteriors we can compute a “Bayesian p-value”, which indexes the probability that the two groups are actually the same in terms of their parameter values.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simply the proportion of the posterior where PD &gt; HC, for example. </a:t>
            </a:r>
          </a:p>
        </p:txBody>
      </p:sp>
    </p:spTree>
    <p:extLst>
      <p:ext uri="{BB962C8B-B14F-4D97-AF65-F5344CB8AC3E}">
        <p14:creationId xmlns:p14="http://schemas.microsoft.com/office/powerpoint/2010/main" val="3610306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55507-D00D-E9DA-70DC-58887A1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Bayesian Statistics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0A915-BFD0-9943-EC92-939195A02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464" y="2160919"/>
            <a:ext cx="6578600" cy="508000"/>
          </a:xfr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A76652D-C66A-52CA-F69E-A3DD978E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21" y="1088011"/>
            <a:ext cx="4059415" cy="265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314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55507-D00D-E9DA-70DC-58887A1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Bayesian Statistics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0A915-BFD0-9943-EC92-939195A02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464" y="2160919"/>
            <a:ext cx="6578600" cy="508000"/>
          </a:xfr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A76652D-C66A-52CA-F69E-A3DD978E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21" y="1088011"/>
            <a:ext cx="4059415" cy="2653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DEAABF-99E6-5BBB-B272-F9E75C4FEEC3}"/>
              </a:ext>
            </a:extLst>
          </p:cNvPr>
          <p:cNvSpPr/>
          <p:nvPr/>
        </p:nvSpPr>
        <p:spPr>
          <a:xfrm>
            <a:off x="445464" y="2160919"/>
            <a:ext cx="6515100" cy="268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CF09E8-5CFD-D5F9-F88A-A225616C421B}"/>
              </a:ext>
            </a:extLst>
          </p:cNvPr>
          <p:cNvSpPr txBox="1"/>
          <p:nvPr/>
        </p:nvSpPr>
        <p:spPr>
          <a:xfrm>
            <a:off x="694481" y="3139150"/>
            <a:ext cx="432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Extract the posterior nodes from the model</a:t>
            </a:r>
          </a:p>
        </p:txBody>
      </p:sp>
    </p:spTree>
    <p:extLst>
      <p:ext uri="{BB962C8B-B14F-4D97-AF65-F5344CB8AC3E}">
        <p14:creationId xmlns:p14="http://schemas.microsoft.com/office/powerpoint/2010/main" val="9075119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55507-D00D-E9DA-70DC-58887A1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Bayesian Statistics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0A915-BFD0-9943-EC92-939195A02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464" y="2160919"/>
            <a:ext cx="6578600" cy="508000"/>
          </a:xfr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A76652D-C66A-52CA-F69E-A3DD978E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21" y="1088011"/>
            <a:ext cx="4059415" cy="2653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DEAABF-99E6-5BBB-B272-F9E75C4FEEC3}"/>
              </a:ext>
            </a:extLst>
          </p:cNvPr>
          <p:cNvSpPr/>
          <p:nvPr/>
        </p:nvSpPr>
        <p:spPr>
          <a:xfrm>
            <a:off x="445464" y="2399154"/>
            <a:ext cx="6515100" cy="268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CF09E8-5CFD-D5F9-F88A-A225616C421B}"/>
              </a:ext>
            </a:extLst>
          </p:cNvPr>
          <p:cNvSpPr txBox="1"/>
          <p:nvPr/>
        </p:nvSpPr>
        <p:spPr>
          <a:xfrm>
            <a:off x="347240" y="3129986"/>
            <a:ext cx="59378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Compute the proportion of cases there HC have lower drift rates than PD patients. </a:t>
            </a: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Note: </a:t>
            </a:r>
            <a:r>
              <a:rPr lang="en-US" b="1" i="1" dirty="0" err="1">
                <a:solidFill>
                  <a:srgbClr val="FF0000"/>
                </a:solidFill>
              </a:rPr>
              <a:t>vHC.trace</a:t>
            </a:r>
            <a:r>
              <a:rPr lang="en-US" b="1" i="1" dirty="0">
                <a:solidFill>
                  <a:srgbClr val="FF0000"/>
                </a:solidFill>
              </a:rPr>
              <a:t>() &lt; </a:t>
            </a:r>
            <a:r>
              <a:rPr lang="en-US" b="1" i="1" dirty="0" err="1">
                <a:solidFill>
                  <a:srgbClr val="FF0000"/>
                </a:solidFill>
              </a:rPr>
              <a:t>vPD.trace</a:t>
            </a:r>
            <a:r>
              <a:rPr lang="en-US" b="1" i="1" dirty="0">
                <a:solidFill>
                  <a:srgbClr val="FF0000"/>
                </a:solidFill>
              </a:rPr>
              <a:t>() </a:t>
            </a:r>
            <a:r>
              <a:rPr lang="en-US" b="1" dirty="0">
                <a:solidFill>
                  <a:srgbClr val="FF0000"/>
                </a:solidFill>
              </a:rPr>
              <a:t>will return a vector of 0s and 1s ([0,0,0,0,1,0…]), which is why the mean equals the proportion of cases </a:t>
            </a:r>
          </a:p>
        </p:txBody>
      </p:sp>
    </p:spTree>
    <p:extLst>
      <p:ext uri="{BB962C8B-B14F-4D97-AF65-F5344CB8AC3E}">
        <p14:creationId xmlns:p14="http://schemas.microsoft.com/office/powerpoint/2010/main" val="36407915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55507-D00D-E9DA-70DC-58887A1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Bayesian Statistics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0A915-BFD0-9943-EC92-939195A02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464" y="2160919"/>
            <a:ext cx="6578600" cy="508000"/>
          </a:xfr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A76652D-C66A-52CA-F69E-A3DD978E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21" y="1088011"/>
            <a:ext cx="4059415" cy="2653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A3A988-5ABB-1D5E-E496-5C704F66C9A9}"/>
              </a:ext>
            </a:extLst>
          </p:cNvPr>
          <p:cNvSpPr txBox="1"/>
          <p:nvPr/>
        </p:nvSpPr>
        <p:spPr>
          <a:xfrm>
            <a:off x="445464" y="3489767"/>
            <a:ext cx="71475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Here, P = 0.006666666666666667</a:t>
            </a:r>
          </a:p>
          <a:p>
            <a:pPr algn="ctr"/>
            <a:endParaRPr lang="en-US" dirty="0"/>
          </a:p>
          <a:p>
            <a:r>
              <a:rPr lang="en-US" dirty="0"/>
              <a:t>In words: </a:t>
            </a:r>
          </a:p>
          <a:p>
            <a:endParaRPr lang="en-US" dirty="0"/>
          </a:p>
          <a:p>
            <a:r>
              <a:rPr lang="en-US" dirty="0"/>
              <a:t>“HC exhibited a stronger preference to choosing the option on the right than did PD patients, as reflected in a robust difference in drift rates (Mean HC =  1.48, Mean PD = 1.14, P = 0.007)”.</a:t>
            </a:r>
          </a:p>
        </p:txBody>
      </p:sp>
    </p:spTree>
    <p:extLst>
      <p:ext uri="{BB962C8B-B14F-4D97-AF65-F5344CB8AC3E}">
        <p14:creationId xmlns:p14="http://schemas.microsoft.com/office/powerpoint/2010/main" val="6712234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55507-D00D-E9DA-70DC-58887A1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Bayesian Statistics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0A915-BFD0-9943-EC92-939195A02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12975" y="2160919"/>
            <a:ext cx="6443578" cy="50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6652D-C66A-52CA-F69E-A3DD978E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87121" y="1089266"/>
            <a:ext cx="4059415" cy="2651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A3A988-5ABB-1D5E-E496-5C704F66C9A9}"/>
              </a:ext>
            </a:extLst>
          </p:cNvPr>
          <p:cNvSpPr txBox="1"/>
          <p:nvPr/>
        </p:nvSpPr>
        <p:spPr>
          <a:xfrm>
            <a:off x="445464" y="3489767"/>
            <a:ext cx="71475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Here, P = 0</a:t>
            </a:r>
          </a:p>
          <a:p>
            <a:pPr algn="ctr"/>
            <a:endParaRPr lang="en-US" dirty="0"/>
          </a:p>
          <a:p>
            <a:r>
              <a:rPr lang="en-US" dirty="0"/>
              <a:t>In words: </a:t>
            </a:r>
          </a:p>
          <a:p>
            <a:endParaRPr lang="en-US" dirty="0"/>
          </a:p>
          <a:p>
            <a:r>
              <a:rPr lang="en-US" dirty="0"/>
              <a:t>“HC required more evidence before making a decision, as reflected in a robust difference in decision thresholds (Mean HC =  0.77, Mean PD = 1.99, P = 0)”.</a:t>
            </a:r>
          </a:p>
        </p:txBody>
      </p:sp>
    </p:spTree>
    <p:extLst>
      <p:ext uri="{BB962C8B-B14F-4D97-AF65-F5344CB8AC3E}">
        <p14:creationId xmlns:p14="http://schemas.microsoft.com/office/powerpoint/2010/main" val="9061590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55507-D00D-E9DA-70DC-58887A1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Bayesian Statistics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0A915-BFD0-9943-EC92-939195A02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95981" y="2160919"/>
            <a:ext cx="5477565" cy="50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6652D-C66A-52CA-F69E-A3DD978E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87121" y="1089266"/>
            <a:ext cx="4059414" cy="2651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A3A988-5ABB-1D5E-E496-5C704F66C9A9}"/>
              </a:ext>
            </a:extLst>
          </p:cNvPr>
          <p:cNvSpPr txBox="1"/>
          <p:nvPr/>
        </p:nvSpPr>
        <p:spPr>
          <a:xfrm>
            <a:off x="445464" y="3489767"/>
            <a:ext cx="7147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Here, P = 0</a:t>
            </a:r>
          </a:p>
          <a:p>
            <a:pPr algn="ctr"/>
            <a:endParaRPr lang="en-US" dirty="0"/>
          </a:p>
          <a:p>
            <a:r>
              <a:rPr lang="en-US" dirty="0"/>
              <a:t>In words: </a:t>
            </a:r>
          </a:p>
          <a:p>
            <a:endParaRPr lang="en-US" dirty="0"/>
          </a:p>
          <a:p>
            <a:r>
              <a:rPr lang="en-US" dirty="0"/>
              <a:t>“PD patients exhibited robust motor slowing compared to HC, as reflected in non-decision times (Mean HC = 0.45, Mean PD = 1.05, P = 0)”.</a:t>
            </a:r>
          </a:p>
        </p:txBody>
      </p:sp>
    </p:spTree>
    <p:extLst>
      <p:ext uri="{BB962C8B-B14F-4D97-AF65-F5344CB8AC3E}">
        <p14:creationId xmlns:p14="http://schemas.microsoft.com/office/powerpoint/2010/main" val="711431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DFF9-E833-0919-1642-2C8C3A1E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HDDM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36ACD-4519-9C77-D87F-F495E7B60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conditional HDDM will work well if you are only interested in group differences. </a:t>
            </a:r>
          </a:p>
          <a:p>
            <a:pPr marL="0" indent="0">
              <a:buNone/>
            </a:pPr>
            <a:r>
              <a:rPr lang="en-US" dirty="0"/>
              <a:t>But sometimes it is desirable to predict a </a:t>
            </a:r>
            <a:r>
              <a:rPr lang="en-US" b="1" dirty="0"/>
              <a:t>latent</a:t>
            </a:r>
            <a:r>
              <a:rPr lang="en-US" dirty="0"/>
              <a:t> parameter (a, v, t) from a continuous </a:t>
            </a:r>
            <a:r>
              <a:rPr lang="en-US" b="1" dirty="0"/>
              <a:t>observed </a:t>
            </a:r>
            <a:r>
              <a:rPr lang="en-US" dirty="0"/>
              <a:t>variable in the dataset. 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For instance, here we have a trial-by-trial EEG signal. It may be of interest to predict how increases in EEG signals affect drift rate specifically, holding decision boundaries and non-decision times constant. </a:t>
            </a:r>
          </a:p>
        </p:txBody>
      </p:sp>
    </p:spTree>
    <p:extLst>
      <p:ext uri="{BB962C8B-B14F-4D97-AF65-F5344CB8AC3E}">
        <p14:creationId xmlns:p14="http://schemas.microsoft.com/office/powerpoint/2010/main" val="10172095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DFF9-E833-0919-1642-2C8C3A1E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HDDM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36ACD-4519-9C77-D87F-F495E7B60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other words, instead of prediction a single value for a, t, v, we predict </a:t>
                </a:r>
                <a:r>
                  <a:rPr lang="en-US" b="1" dirty="0"/>
                  <a:t>regression coefficients </a:t>
                </a:r>
                <a:r>
                  <a:rPr lang="en-US" dirty="0"/>
                  <a:t>that </a:t>
                </a:r>
                <a:r>
                  <a:rPr lang="en-US" i="1" dirty="0"/>
                  <a:t>predict </a:t>
                </a:r>
                <a:r>
                  <a:rPr lang="en-US" dirty="0"/>
                  <a:t>a, t, v on a trial-by-trial basis. E.g.,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𝑒𝑒𝑔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do this with the </a:t>
                </a:r>
                <a:r>
                  <a:rPr lang="en-US" dirty="0" err="1"/>
                  <a:t>HDDMRegressor</a:t>
                </a:r>
                <a:r>
                  <a:rPr lang="en-US" dirty="0"/>
                  <a:t>()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36ACD-4519-9C77-D87F-F495E7B60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r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7748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DFF9-E833-0919-1642-2C8C3A1E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HDDM Regression</a:t>
            </a:r>
          </a:p>
        </p:txBody>
      </p:sp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66E5EB2-8A24-080C-28A7-1DDF72881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050" y="1968703"/>
            <a:ext cx="8089900" cy="1066800"/>
          </a:xfrm>
        </p:spPr>
      </p:pic>
    </p:spTree>
    <p:extLst>
      <p:ext uri="{BB962C8B-B14F-4D97-AF65-F5344CB8AC3E}">
        <p14:creationId xmlns:p14="http://schemas.microsoft.com/office/powerpoint/2010/main" val="4133898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3F2D-AC4B-1AC3-AA7A-621B998F5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DDM?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15146-8E54-FB8A-9553-A012DC626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825625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Example: </a:t>
            </a:r>
          </a:p>
        </p:txBody>
      </p:sp>
      <p:pic>
        <p:nvPicPr>
          <p:cNvPr id="7" name="Graphic 6" descr="Female Profile outline">
            <a:extLst>
              <a:ext uri="{FF2B5EF4-FFF2-40B4-BE49-F238E27FC236}">
                <a16:creationId xmlns:a16="http://schemas.microsoft.com/office/drawing/2014/main" id="{F619D500-296A-2623-EA75-F9A72F6B4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260" y="2584562"/>
            <a:ext cx="1531049" cy="1531049"/>
          </a:xfrm>
          <a:prstGeom prst="rect">
            <a:avLst/>
          </a:prstGeom>
        </p:spPr>
      </p:pic>
      <p:pic>
        <p:nvPicPr>
          <p:cNvPr id="9" name="Graphic 8" descr="Male profile outline">
            <a:extLst>
              <a:ext uri="{FF2B5EF4-FFF2-40B4-BE49-F238E27FC236}">
                <a16:creationId xmlns:a16="http://schemas.microsoft.com/office/drawing/2014/main" id="{CB1E0E9A-D47D-413F-8986-6BD2C20E3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4187" y="2584562"/>
            <a:ext cx="1531049" cy="1531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C3DAFA-8B23-ACE8-0313-8D1E339443AE}"/>
              </a:ext>
            </a:extLst>
          </p:cNvPr>
          <p:cNvSpPr txBox="1"/>
          <p:nvPr/>
        </p:nvSpPr>
        <p:spPr>
          <a:xfrm>
            <a:off x="4103759" y="2216037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John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77BCC7-3D29-0D0B-39F0-13F94A84EF94}"/>
              </a:ext>
            </a:extLst>
          </p:cNvPr>
          <p:cNvSpPr txBox="1"/>
          <p:nvPr/>
        </p:nvSpPr>
        <p:spPr>
          <a:xfrm>
            <a:off x="7006832" y="2221883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A6D39-A7C1-F8A7-7C88-3C060AB8FC4E}"/>
              </a:ext>
            </a:extLst>
          </p:cNvPr>
          <p:cNvSpPr txBox="1"/>
          <p:nvPr/>
        </p:nvSpPr>
        <p:spPr>
          <a:xfrm>
            <a:off x="3407228" y="4013402"/>
            <a:ext cx="1863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Mean RT = 450ms</a:t>
            </a:r>
          </a:p>
          <a:p>
            <a:pPr algn="ctr"/>
            <a:r>
              <a:rPr lang="en-US" dirty="0"/>
              <a:t>Accuracy = 87%</a:t>
            </a:r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0A308-5830-72C7-67F9-D374F0368558}"/>
              </a:ext>
            </a:extLst>
          </p:cNvPr>
          <p:cNvSpPr txBox="1"/>
          <p:nvPr/>
        </p:nvSpPr>
        <p:spPr>
          <a:xfrm>
            <a:off x="6381981" y="4013402"/>
            <a:ext cx="1863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Mean RT = 560ms</a:t>
            </a:r>
          </a:p>
          <a:p>
            <a:pPr algn="ctr"/>
            <a:r>
              <a:rPr lang="en-US" dirty="0"/>
              <a:t>Accuracy = 90%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834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DFF9-E833-0919-1642-2C8C3A1E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HDDM Regression</a:t>
            </a:r>
          </a:p>
        </p:txBody>
      </p:sp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66E5EB2-8A24-080C-28A7-1DDF72881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050" y="1968703"/>
            <a:ext cx="8089900" cy="10668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BE3AB9-C00F-2E0A-3CE2-C95EA4E9CBE6}"/>
              </a:ext>
            </a:extLst>
          </p:cNvPr>
          <p:cNvSpPr/>
          <p:nvPr/>
        </p:nvSpPr>
        <p:spPr>
          <a:xfrm>
            <a:off x="2051050" y="2061964"/>
            <a:ext cx="6515100" cy="268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3D00F-63E4-8C36-0362-1CE0983109A7}"/>
              </a:ext>
            </a:extLst>
          </p:cNvPr>
          <p:cNvSpPr txBox="1"/>
          <p:nvPr/>
        </p:nvSpPr>
        <p:spPr>
          <a:xfrm>
            <a:off x="1914803" y="3551274"/>
            <a:ext cx="78440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Instead of </a:t>
            </a:r>
            <a:r>
              <a:rPr lang="en-US" i="1" dirty="0" err="1"/>
              <a:t>hddm.HDDM</a:t>
            </a:r>
            <a:r>
              <a:rPr lang="en-US" i="1" dirty="0"/>
              <a:t>()</a:t>
            </a:r>
            <a:r>
              <a:rPr lang="en-US" dirty="0"/>
              <a:t>, we now use </a:t>
            </a:r>
            <a:r>
              <a:rPr lang="en-US" dirty="0" err="1"/>
              <a:t>hddm.models.HDDMRegressor</a:t>
            </a:r>
            <a:r>
              <a:rPr lang="en-US" dirty="0"/>
              <a:t>()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We provide it with our data and a list of strings specifying the regression equation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HDDM uses Patsy* under the hood, which has the same format as R regressions:</a:t>
            </a:r>
          </a:p>
          <a:p>
            <a:pPr algn="ctr"/>
            <a:r>
              <a:rPr lang="en-US" dirty="0"/>
              <a:t>DV ~ predictor1 + predictor2, etc., where the intercept is implied</a:t>
            </a:r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928F9-002C-EAC7-A60A-8E2F2E304BF3}"/>
              </a:ext>
            </a:extLst>
          </p:cNvPr>
          <p:cNvSpPr txBox="1"/>
          <p:nvPr/>
        </p:nvSpPr>
        <p:spPr>
          <a:xfrm>
            <a:off x="9357502" y="6521155"/>
            <a:ext cx="2782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</a:t>
            </a:r>
            <a:r>
              <a:rPr lang="en-US" sz="1200" dirty="0">
                <a:hlinkClick r:id="rId3"/>
              </a:rPr>
              <a:t>https://patsy.readthedocs.io/en/latest/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846597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DFF9-E833-0919-1642-2C8C3A1E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HDDM Regression</a:t>
            </a:r>
          </a:p>
        </p:txBody>
      </p:sp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66E5EB2-8A24-080C-28A7-1DDF72881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050" y="1968703"/>
            <a:ext cx="8089900" cy="10668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BE3AB9-C00F-2E0A-3CE2-C95EA4E9CBE6}"/>
              </a:ext>
            </a:extLst>
          </p:cNvPr>
          <p:cNvSpPr/>
          <p:nvPr/>
        </p:nvSpPr>
        <p:spPr>
          <a:xfrm>
            <a:off x="2051050" y="2061964"/>
            <a:ext cx="6515100" cy="268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3D00F-63E4-8C36-0362-1CE0983109A7}"/>
              </a:ext>
            </a:extLst>
          </p:cNvPr>
          <p:cNvSpPr txBox="1"/>
          <p:nvPr/>
        </p:nvSpPr>
        <p:spPr>
          <a:xfrm>
            <a:off x="1809231" y="3551274"/>
            <a:ext cx="80551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 can pass many regression models to the same HDDM call. E.g., 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[‘a ~ </a:t>
            </a:r>
            <a:r>
              <a:rPr lang="en-US" i="1" dirty="0" err="1"/>
              <a:t>eeg_z</a:t>
            </a:r>
            <a:r>
              <a:rPr lang="en-US" i="1" dirty="0"/>
              <a:t>, v ~ </a:t>
            </a:r>
            <a:r>
              <a:rPr lang="en-US" i="1" dirty="0" err="1"/>
              <a:t>eeg_z</a:t>
            </a:r>
            <a:r>
              <a:rPr lang="en-US" i="1" dirty="0"/>
              <a:t>, t ~ </a:t>
            </a:r>
            <a:r>
              <a:rPr lang="en-US" i="1" dirty="0" err="1"/>
              <a:t>eeg_z</a:t>
            </a:r>
            <a:r>
              <a:rPr lang="en-US" i="1" dirty="0"/>
              <a:t>]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would fit a regression to predict all parameters in the DDM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For now, we will only estimate the drift rate (v) as a function of (~) EEG signal (</a:t>
            </a:r>
            <a:r>
              <a:rPr lang="en-US" dirty="0" err="1"/>
              <a:t>eeg_z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49224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DFF9-E833-0919-1642-2C8C3A1E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HDDM Regression</a:t>
            </a:r>
          </a:p>
        </p:txBody>
      </p:sp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66E5EB2-8A24-080C-28A7-1DDF72881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050" y="1968703"/>
            <a:ext cx="8089900" cy="10668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BE3AB9-C00F-2E0A-3CE2-C95EA4E9CBE6}"/>
              </a:ext>
            </a:extLst>
          </p:cNvPr>
          <p:cNvSpPr/>
          <p:nvPr/>
        </p:nvSpPr>
        <p:spPr>
          <a:xfrm>
            <a:off x="2051049" y="2285999"/>
            <a:ext cx="7985579" cy="7495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3D00F-63E4-8C36-0362-1CE0983109A7}"/>
              </a:ext>
            </a:extLst>
          </p:cNvPr>
          <p:cNvSpPr txBox="1"/>
          <p:nvPr/>
        </p:nvSpPr>
        <p:spPr>
          <a:xfrm>
            <a:off x="4409341" y="3551274"/>
            <a:ext cx="285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All this is the same as before</a:t>
            </a:r>
          </a:p>
        </p:txBody>
      </p:sp>
    </p:spTree>
    <p:extLst>
      <p:ext uri="{BB962C8B-B14F-4D97-AF65-F5344CB8AC3E}">
        <p14:creationId xmlns:p14="http://schemas.microsoft.com/office/powerpoint/2010/main" val="17104542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16FC-9F38-0EEA-8B08-2300C81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4a. Analyze the results 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E8CEAF-5384-F656-CC80-DC1C402E3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881" y="2038276"/>
            <a:ext cx="6394974" cy="4351338"/>
          </a:xfr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291420EB-49E5-DF8D-5B4D-319F8A2E6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47" y="2379478"/>
            <a:ext cx="25908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143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16FC-9F38-0EEA-8B08-2300C81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4a. Analyze the results 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E8CEAF-5384-F656-CC80-DC1C402E3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881" y="2038276"/>
            <a:ext cx="6394974" cy="4351338"/>
          </a:xfr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291420EB-49E5-DF8D-5B4D-319F8A2E6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47" y="2379478"/>
            <a:ext cx="2590800" cy="419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334DB8-F8C3-ADF0-1B9F-BFE69D0BDD18}"/>
              </a:ext>
            </a:extLst>
          </p:cNvPr>
          <p:cNvSpPr/>
          <p:nvPr/>
        </p:nvSpPr>
        <p:spPr>
          <a:xfrm>
            <a:off x="5113818" y="2038276"/>
            <a:ext cx="6515100" cy="2842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1D79BF-E987-FEB3-71AB-05358305F479}"/>
              </a:ext>
            </a:extLst>
          </p:cNvPr>
          <p:cNvSpPr txBox="1"/>
          <p:nvPr/>
        </p:nvSpPr>
        <p:spPr>
          <a:xfrm>
            <a:off x="838200" y="3487368"/>
            <a:ext cx="28282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we did not estimate regression models for </a:t>
            </a:r>
            <a:r>
              <a:rPr lang="en-US" i="1" dirty="0"/>
              <a:t>a</a:t>
            </a:r>
            <a:r>
              <a:rPr lang="en-US" dirty="0"/>
              <a:t> or </a:t>
            </a:r>
            <a:r>
              <a:rPr lang="en-US" i="1" dirty="0"/>
              <a:t>t, </a:t>
            </a:r>
            <a:r>
              <a:rPr lang="en-US" dirty="0"/>
              <a:t>all this output is the same. </a:t>
            </a:r>
          </a:p>
          <a:p>
            <a:endParaRPr lang="en-US" i="1" dirty="0"/>
          </a:p>
          <a:p>
            <a:r>
              <a:rPr lang="en-US" dirty="0"/>
              <a:t>That is, group and subject-specific parameter values</a:t>
            </a:r>
          </a:p>
        </p:txBody>
      </p:sp>
    </p:spTree>
    <p:extLst>
      <p:ext uri="{BB962C8B-B14F-4D97-AF65-F5344CB8AC3E}">
        <p14:creationId xmlns:p14="http://schemas.microsoft.com/office/powerpoint/2010/main" val="13766375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16FC-9F38-0EEA-8B08-2300C81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4a. Analyze the results 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E8CEAF-5384-F656-CC80-DC1C402E3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881" y="2038276"/>
            <a:ext cx="6394974" cy="4351338"/>
          </a:xfr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291420EB-49E5-DF8D-5B4D-319F8A2E6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47" y="2379478"/>
            <a:ext cx="2590800" cy="419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334DB8-F8C3-ADF0-1B9F-BFE69D0BDD18}"/>
              </a:ext>
            </a:extLst>
          </p:cNvPr>
          <p:cNvSpPr/>
          <p:nvPr/>
        </p:nvSpPr>
        <p:spPr>
          <a:xfrm>
            <a:off x="5113818" y="4890976"/>
            <a:ext cx="6515100" cy="1498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1D79BF-E987-FEB3-71AB-05358305F479}"/>
                  </a:ext>
                </a:extLst>
              </p:cNvPr>
              <p:cNvSpPr txBox="1"/>
              <p:nvPr/>
            </p:nvSpPr>
            <p:spPr>
              <a:xfrm>
                <a:off x="746622" y="2945108"/>
                <a:ext cx="3616842" cy="3478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Now we no longer have a single value for the drift rate (v)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Instead, we have an intercept value per subject and a group-level slope of </a:t>
                </a:r>
                <a:r>
                  <a:rPr lang="en-US" dirty="0" err="1"/>
                  <a:t>eeg_z</a:t>
                </a:r>
                <a:r>
                  <a:rPr lang="en-US" dirty="0"/>
                  <a:t> on v. 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So the trial by trial estimate for v is:</a:t>
                </a:r>
              </a:p>
              <a:p>
                <a:pPr algn="ctr"/>
                <a:r>
                  <a:rPr lang="en-US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𝐼𝑛𝑡𝑒𝑟𝑐𝑒𝑝𝑡</m:t>
                              </m:r>
                            </m:sub>
                          </m:sSub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𝑒𝑒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𝑒𝑒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For subject </a:t>
                </a:r>
                <a:r>
                  <a:rPr lang="en-US" i="1" dirty="0"/>
                  <a:t>i</a:t>
                </a:r>
                <a:r>
                  <a:rPr lang="en-US" dirty="0"/>
                  <a:t> and on trial </a:t>
                </a:r>
                <a:r>
                  <a:rPr lang="en-US" i="1" dirty="0"/>
                  <a:t>j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1D79BF-E987-FEB3-71AB-05358305F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22" y="2945108"/>
                <a:ext cx="3616842" cy="3478003"/>
              </a:xfrm>
              <a:prstGeom prst="rect">
                <a:avLst/>
              </a:prstGeom>
              <a:blipFill>
                <a:blip r:embed="rId4"/>
                <a:stretch>
                  <a:fillRect t="-727" r="-1049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1990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16FC-9F38-0EEA-8B08-2300C81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Analyze/Visualize the results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Therefore, if our question is whether EEG signal predicts drift rate, then we must examine the posterior for effect of EEG signal on drift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𝑒𝑒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0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2220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16FC-9F38-0EEA-8B08-2300C81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Analyze/Visualize the results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Therefore, if our question is whether EEG signal predicts drift rate, then we must examine the posterior for effect of EEG signal on drift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𝑒𝑒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0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0AD2B10-40A5-8D07-D35F-BD9D50AF609F}"/>
              </a:ext>
            </a:extLst>
          </p:cNvPr>
          <p:cNvSpPr txBox="1"/>
          <p:nvPr/>
        </p:nvSpPr>
        <p:spPr>
          <a:xfrm>
            <a:off x="933852" y="3731568"/>
            <a:ext cx="5162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proportion of the posterior is above 0?</a:t>
            </a:r>
          </a:p>
          <a:p>
            <a:endParaRPr lang="en-US" dirty="0"/>
          </a:p>
          <a:p>
            <a:r>
              <a:rPr lang="en-US" dirty="0"/>
              <a:t>In other words, how likely is it that the effect of EEG on drift rate is bigger than 0?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3485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16FC-9F38-0EEA-8B08-2300C81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Analyze/Visualize the results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Therefore, if our question is whether EEG signal predicts drift rate, then we must examine the posterior for effect of EEG signal on drift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𝑒𝑒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0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CFCFD2F-4E89-F849-B7BB-1200165F47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76013" y="2756732"/>
            <a:ext cx="6021475" cy="39454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AD2B10-40A5-8D07-D35F-BD9D50AF609F}"/>
              </a:ext>
            </a:extLst>
          </p:cNvPr>
          <p:cNvSpPr txBox="1"/>
          <p:nvPr/>
        </p:nvSpPr>
        <p:spPr>
          <a:xfrm>
            <a:off x="933852" y="3731568"/>
            <a:ext cx="51621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proportion of the posterior is above 0?</a:t>
            </a:r>
          </a:p>
          <a:p>
            <a:r>
              <a:rPr lang="en-US" dirty="0">
                <a:solidFill>
                  <a:srgbClr val="FF0000"/>
                </a:solidFill>
              </a:rPr>
              <a:t>We can compute this directly as we saw before</a:t>
            </a:r>
          </a:p>
          <a:p>
            <a:endParaRPr lang="en-US" dirty="0"/>
          </a:p>
          <a:p>
            <a:r>
              <a:rPr lang="en-US" dirty="0"/>
              <a:t>In other words, how likely is it that the effect of EEG on drift rate is bigger than 0?</a:t>
            </a:r>
          </a:p>
          <a:p>
            <a:r>
              <a:rPr lang="en-US" dirty="0">
                <a:solidFill>
                  <a:srgbClr val="FF0000"/>
                </a:solidFill>
              </a:rPr>
              <a:t>In line with the frequentist method, we can see whether this likelihood is less than 5% by specifying 95% CI. If these don’t overlap with 0, the effect is “robust”, ”meaningful”, “”””significant””””” </a:t>
            </a:r>
          </a:p>
        </p:txBody>
      </p:sp>
    </p:spTree>
    <p:extLst>
      <p:ext uri="{BB962C8B-B14F-4D97-AF65-F5344CB8AC3E}">
        <p14:creationId xmlns:p14="http://schemas.microsoft.com/office/powerpoint/2010/main" val="30747803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16FC-9F38-0EEA-8B08-2300C81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Analyze/Visualize the results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Therefore, if our question is whether EEG signal predicts drift rate, then we must examine the posterior for effect of EEG signal on drift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𝑒𝑒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0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CFCFD2F-4E89-F849-B7BB-1200165F47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76013" y="2756732"/>
            <a:ext cx="6021475" cy="39454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AD2B10-40A5-8D07-D35F-BD9D50AF609F}"/>
              </a:ext>
            </a:extLst>
          </p:cNvPr>
          <p:cNvSpPr txBox="1"/>
          <p:nvPr/>
        </p:nvSpPr>
        <p:spPr>
          <a:xfrm>
            <a:off x="933852" y="3731568"/>
            <a:ext cx="51621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proportion of the posterior is above 0?</a:t>
            </a:r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P(</a:t>
            </a:r>
            <a:r>
              <a:rPr lang="en-US" dirty="0" err="1"/>
              <a:t>v_eeg_z</a:t>
            </a:r>
            <a:r>
              <a:rPr lang="en-US" dirty="0"/>
              <a:t> &gt; 0) = 0</a:t>
            </a:r>
          </a:p>
          <a:p>
            <a:endParaRPr lang="en-US" dirty="0"/>
          </a:p>
          <a:p>
            <a:r>
              <a:rPr lang="en-US" dirty="0"/>
              <a:t>In other words, how likely is it that the effect of EEG on drift rate is bigger than 0?</a:t>
            </a:r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95% CI = [-0.19 -0.03]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F55B44-6AEA-D1A3-FC03-110ED7F9FF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86318" y="4176824"/>
            <a:ext cx="3606677" cy="243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BA9AE4-AC69-F258-C9D0-D3BFC2388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318" y="5723265"/>
            <a:ext cx="3606677" cy="33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16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3F2D-AC4B-1AC3-AA7A-621B998F5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DDM?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15146-8E54-FB8A-9553-A012DC626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825625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Example: </a:t>
            </a:r>
          </a:p>
        </p:txBody>
      </p:sp>
      <p:pic>
        <p:nvPicPr>
          <p:cNvPr id="7" name="Graphic 6" descr="Female Profile outline">
            <a:extLst>
              <a:ext uri="{FF2B5EF4-FFF2-40B4-BE49-F238E27FC236}">
                <a16:creationId xmlns:a16="http://schemas.microsoft.com/office/drawing/2014/main" id="{F619D500-296A-2623-EA75-F9A72F6B4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260" y="2584562"/>
            <a:ext cx="1531049" cy="1531049"/>
          </a:xfrm>
          <a:prstGeom prst="rect">
            <a:avLst/>
          </a:prstGeom>
        </p:spPr>
      </p:pic>
      <p:pic>
        <p:nvPicPr>
          <p:cNvPr id="9" name="Graphic 8" descr="Male profile outline">
            <a:extLst>
              <a:ext uri="{FF2B5EF4-FFF2-40B4-BE49-F238E27FC236}">
                <a16:creationId xmlns:a16="http://schemas.microsoft.com/office/drawing/2014/main" id="{CB1E0E9A-D47D-413F-8986-6BD2C20E3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4187" y="2584562"/>
            <a:ext cx="1531049" cy="1531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C3DAFA-8B23-ACE8-0313-8D1E339443AE}"/>
              </a:ext>
            </a:extLst>
          </p:cNvPr>
          <p:cNvSpPr txBox="1"/>
          <p:nvPr/>
        </p:nvSpPr>
        <p:spPr>
          <a:xfrm>
            <a:off x="4103759" y="2216037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John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77BCC7-3D29-0D0B-39F0-13F94A84EF94}"/>
              </a:ext>
            </a:extLst>
          </p:cNvPr>
          <p:cNvSpPr txBox="1"/>
          <p:nvPr/>
        </p:nvSpPr>
        <p:spPr>
          <a:xfrm>
            <a:off x="7006832" y="2221883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A6D39-A7C1-F8A7-7C88-3C060AB8FC4E}"/>
              </a:ext>
            </a:extLst>
          </p:cNvPr>
          <p:cNvSpPr txBox="1"/>
          <p:nvPr/>
        </p:nvSpPr>
        <p:spPr>
          <a:xfrm>
            <a:off x="3407228" y="4013402"/>
            <a:ext cx="1863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Mean RT = 450ms</a:t>
            </a:r>
          </a:p>
          <a:p>
            <a:pPr algn="ctr"/>
            <a:r>
              <a:rPr lang="en-US" dirty="0"/>
              <a:t>Accuracy = 87%</a:t>
            </a:r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0A308-5830-72C7-67F9-D374F0368558}"/>
              </a:ext>
            </a:extLst>
          </p:cNvPr>
          <p:cNvSpPr txBox="1"/>
          <p:nvPr/>
        </p:nvSpPr>
        <p:spPr>
          <a:xfrm>
            <a:off x="6381981" y="4013402"/>
            <a:ext cx="1863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Mean RT = 560ms</a:t>
            </a:r>
          </a:p>
          <a:p>
            <a:pPr algn="ctr"/>
            <a:r>
              <a:rPr lang="en-US" dirty="0"/>
              <a:t>Accuracy = 90%</a:t>
            </a: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63922-83A3-24ED-FA0E-00D86E0DE270}"/>
              </a:ext>
            </a:extLst>
          </p:cNvPr>
          <p:cNvSpPr txBox="1"/>
          <p:nvPr/>
        </p:nvSpPr>
        <p:spPr>
          <a:xfrm>
            <a:off x="4336572" y="5214632"/>
            <a:ext cx="32606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Who did better?</a:t>
            </a:r>
          </a:p>
          <a:p>
            <a:pPr algn="ctr"/>
            <a:r>
              <a:rPr lang="en-US" dirty="0"/>
              <a:t>Who worked harder?</a:t>
            </a:r>
          </a:p>
          <a:p>
            <a:pPr algn="ctr"/>
            <a:endParaRPr lang="en-US" dirty="0"/>
          </a:p>
          <a:p>
            <a:pPr algn="ctr"/>
            <a:r>
              <a:rPr lang="en-US" i="1" u="sng" dirty="0"/>
              <a:t>Why</a:t>
            </a:r>
            <a:r>
              <a:rPr lang="en-US" u="sng" dirty="0"/>
              <a:t> was Jane slower than John?</a:t>
            </a:r>
          </a:p>
        </p:txBody>
      </p:sp>
    </p:spTree>
    <p:extLst>
      <p:ext uri="{BB962C8B-B14F-4D97-AF65-F5344CB8AC3E}">
        <p14:creationId xmlns:p14="http://schemas.microsoft.com/office/powerpoint/2010/main" val="5559554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16FC-9F38-0EEA-8B08-2300C81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Analyze/Visualize the results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Therefore, if our question is whether EEG signal predicts drift rate, then we must examine the posterior for effect of EEG signal on drift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𝑒𝑒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0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CFCFD2F-4E89-F849-B7BB-1200165F47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76013" y="2756732"/>
            <a:ext cx="6021475" cy="39454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AD2B10-40A5-8D07-D35F-BD9D50AF609F}"/>
              </a:ext>
            </a:extLst>
          </p:cNvPr>
          <p:cNvSpPr txBox="1"/>
          <p:nvPr/>
        </p:nvSpPr>
        <p:spPr>
          <a:xfrm>
            <a:off x="933852" y="3731568"/>
            <a:ext cx="5162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words, </a:t>
            </a:r>
          </a:p>
          <a:p>
            <a:endParaRPr lang="en-US" dirty="0"/>
          </a:p>
          <a:p>
            <a:r>
              <a:rPr lang="en-US" dirty="0"/>
              <a:t>“EEG signal exerted a negative effect on drift rates, such that when EEG activity was heightened, people tended more quickly towards the left option than the right option (b = -0.10, 95% CI = [-0.19, -0.03], P = 0)”</a:t>
            </a:r>
          </a:p>
        </p:txBody>
      </p:sp>
    </p:spTree>
    <p:extLst>
      <p:ext uri="{BB962C8B-B14F-4D97-AF65-F5344CB8AC3E}">
        <p14:creationId xmlns:p14="http://schemas.microsoft.com/office/powerpoint/2010/main" val="11949154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D832E-CB7D-25DC-D383-F563DE86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HSSM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ADF9D5C-5DC6-F67B-3DB5-DFB1542FB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2138" y="31204"/>
            <a:ext cx="5886005" cy="1907878"/>
          </a:xfr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7AB39F51-CA4F-D0DD-483E-1B07888CA8DC}"/>
              </a:ext>
            </a:extLst>
          </p:cNvPr>
          <p:cNvSpPr txBox="1">
            <a:spLocks/>
          </p:cNvSpPr>
          <p:nvPr/>
        </p:nvSpPr>
        <p:spPr>
          <a:xfrm>
            <a:off x="838200" y="2024609"/>
            <a:ext cx="10515600" cy="4152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Recently released descendant of HDDM 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Improves many features of HDDM + adds new features and models that are useful for analyzing hierarchical cognitive data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Not a full overview today, but some highlights and connection to what we’ve seen with HDDM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3344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32BB4-0A8B-3CDA-D93E-A87BABDF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5a. Installing HSSM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091A6F7F-7CA8-1895-E3D4-AD8FB4F80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Supposedly easier than installing HDDM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F863AA-58E1-CE20-E775-7CE0BC05684A}"/>
              </a:ext>
            </a:extLst>
          </p:cNvPr>
          <p:cNvCxnSpPr>
            <a:cxnSpLocks/>
          </p:cNvCxnSpPr>
          <p:nvPr/>
        </p:nvCxnSpPr>
        <p:spPr>
          <a:xfrm>
            <a:off x="5952285" y="3009418"/>
            <a:ext cx="0" cy="30094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A6ACB6-1A7D-EDF5-9684-D2FD33DDD2D6}"/>
              </a:ext>
            </a:extLst>
          </p:cNvPr>
          <p:cNvSpPr txBox="1"/>
          <p:nvPr/>
        </p:nvSpPr>
        <p:spPr>
          <a:xfrm>
            <a:off x="2430683" y="2594476"/>
            <a:ext cx="149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Non-M1 chips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70197F-F601-C6A7-AF07-B21DD7A27DD7}"/>
              </a:ext>
            </a:extLst>
          </p:cNvPr>
          <p:cNvSpPr txBox="1"/>
          <p:nvPr/>
        </p:nvSpPr>
        <p:spPr>
          <a:xfrm>
            <a:off x="1087546" y="3215942"/>
            <a:ext cx="418424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(with anaconda)</a:t>
            </a:r>
          </a:p>
          <a:p>
            <a:endParaRPr lang="en-US" dirty="0"/>
          </a:p>
          <a:p>
            <a:r>
              <a:rPr lang="en-US" dirty="0" err="1"/>
              <a:t>conda</a:t>
            </a:r>
            <a:r>
              <a:rPr lang="en-US" dirty="0"/>
              <a:t> create -n </a:t>
            </a:r>
            <a:r>
              <a:rPr lang="en-US" dirty="0" err="1"/>
              <a:t>pyHSSM</a:t>
            </a:r>
            <a:r>
              <a:rPr lang="en-US" dirty="0"/>
              <a:t> python=3.11.0</a:t>
            </a:r>
          </a:p>
          <a:p>
            <a:r>
              <a:rPr lang="en-US" dirty="0" err="1"/>
              <a:t>conda</a:t>
            </a:r>
            <a:r>
              <a:rPr lang="en-US" dirty="0"/>
              <a:t> activate </a:t>
            </a:r>
            <a:r>
              <a:rPr lang="en-US" dirty="0" err="1"/>
              <a:t>pyHSSM</a:t>
            </a:r>
            <a:endParaRPr lang="en-US" dirty="0"/>
          </a:p>
          <a:p>
            <a:r>
              <a:rPr lang="en-US" dirty="0"/>
              <a:t>pip install </a:t>
            </a:r>
            <a:r>
              <a:rPr lang="en-US" dirty="0" err="1"/>
              <a:t>hssm</a:t>
            </a:r>
            <a:endParaRPr lang="en-US" dirty="0"/>
          </a:p>
          <a:p>
            <a:r>
              <a:rPr lang="en-US" dirty="0"/>
              <a:t>pip install </a:t>
            </a:r>
            <a:r>
              <a:rPr lang="en-US" dirty="0" err="1"/>
              <a:t>numpy</a:t>
            </a:r>
            <a:r>
              <a:rPr lang="en-US" dirty="0"/>
              <a:t>==1.25.0</a:t>
            </a:r>
          </a:p>
          <a:p>
            <a:r>
              <a:rPr lang="en-US" dirty="0"/>
              <a:t>pip install </a:t>
            </a:r>
            <a:r>
              <a:rPr lang="en-US" dirty="0" err="1"/>
              <a:t>jaxlib</a:t>
            </a:r>
            <a:r>
              <a:rPr lang="en-US" dirty="0"/>
              <a:t>==0.4.1 </a:t>
            </a:r>
            <a:r>
              <a:rPr lang="en-US" dirty="0" err="1"/>
              <a:t>jax</a:t>
            </a:r>
            <a:r>
              <a:rPr lang="en-US" dirty="0"/>
              <a:t>==0.4.1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E66EE9-5FA7-09C1-FB38-76BF7D0BE8FF}"/>
              </a:ext>
            </a:extLst>
          </p:cNvPr>
          <p:cNvSpPr txBox="1"/>
          <p:nvPr/>
        </p:nvSpPr>
        <p:spPr>
          <a:xfrm>
            <a:off x="6632776" y="3221464"/>
            <a:ext cx="418424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(with anaconda)</a:t>
            </a:r>
          </a:p>
          <a:p>
            <a:endParaRPr lang="en-US" dirty="0"/>
          </a:p>
          <a:p>
            <a:r>
              <a:rPr lang="en-US" dirty="0" err="1"/>
              <a:t>conda</a:t>
            </a:r>
            <a:r>
              <a:rPr lang="en-US" dirty="0"/>
              <a:t> create -n </a:t>
            </a:r>
            <a:r>
              <a:rPr lang="en-US" dirty="0" err="1"/>
              <a:t>pyHSSM</a:t>
            </a:r>
            <a:r>
              <a:rPr lang="en-US" dirty="0"/>
              <a:t> python=3.11.0</a:t>
            </a:r>
          </a:p>
          <a:p>
            <a:r>
              <a:rPr lang="en-US" dirty="0" err="1"/>
              <a:t>conda</a:t>
            </a:r>
            <a:r>
              <a:rPr lang="en-US" dirty="0"/>
              <a:t> activate </a:t>
            </a:r>
            <a:r>
              <a:rPr lang="en-US" dirty="0" err="1"/>
              <a:t>pyHSSM</a:t>
            </a:r>
            <a:endParaRPr lang="en-US" dirty="0"/>
          </a:p>
          <a:p>
            <a:r>
              <a:rPr lang="en-US" dirty="0"/>
              <a:t>pip install </a:t>
            </a:r>
            <a:r>
              <a:rPr lang="en-US" dirty="0" err="1"/>
              <a:t>hssm</a:t>
            </a:r>
            <a:endParaRPr lang="en-US" dirty="0"/>
          </a:p>
          <a:p>
            <a:r>
              <a:rPr lang="en-US" dirty="0"/>
              <a:t>pip install </a:t>
            </a:r>
            <a:r>
              <a:rPr lang="en-US" dirty="0" err="1"/>
              <a:t>numpy</a:t>
            </a:r>
            <a:r>
              <a:rPr lang="en-US" dirty="0"/>
              <a:t>==1.25.0</a:t>
            </a:r>
          </a:p>
          <a:p>
            <a:r>
              <a:rPr lang="en-US" dirty="0"/>
              <a:t>pip uninstall </a:t>
            </a:r>
            <a:r>
              <a:rPr lang="en-US" dirty="0" err="1"/>
              <a:t>jax</a:t>
            </a:r>
            <a:r>
              <a:rPr lang="en-US" dirty="0"/>
              <a:t> </a:t>
            </a:r>
            <a:r>
              <a:rPr lang="en-US" dirty="0" err="1"/>
              <a:t>jaxlib</a:t>
            </a:r>
            <a:endParaRPr lang="en-US" dirty="0"/>
          </a:p>
          <a:p>
            <a:r>
              <a:rPr lang="en-US" dirty="0" err="1"/>
              <a:t>conda</a:t>
            </a:r>
            <a:r>
              <a:rPr lang="en-US" dirty="0"/>
              <a:t> install -c </a:t>
            </a:r>
            <a:r>
              <a:rPr lang="en-US" dirty="0" err="1"/>
              <a:t>conda</a:t>
            </a:r>
            <a:r>
              <a:rPr lang="en-US" dirty="0"/>
              <a:t>-forge </a:t>
            </a:r>
            <a:r>
              <a:rPr lang="en-US" dirty="0" err="1"/>
              <a:t>jaxlib</a:t>
            </a:r>
            <a:endParaRPr lang="en-US" dirty="0"/>
          </a:p>
          <a:p>
            <a:r>
              <a:rPr lang="en-US" dirty="0" err="1"/>
              <a:t>conda</a:t>
            </a:r>
            <a:r>
              <a:rPr lang="en-US" dirty="0"/>
              <a:t> install -c </a:t>
            </a:r>
            <a:r>
              <a:rPr lang="en-US" dirty="0" err="1"/>
              <a:t>conda</a:t>
            </a:r>
            <a:r>
              <a:rPr lang="en-US" dirty="0"/>
              <a:t>-forge </a:t>
            </a:r>
            <a:r>
              <a:rPr lang="en-US" dirty="0" err="1"/>
              <a:t>jax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0819E9-A684-4E77-6C94-67D1D8713639}"/>
              </a:ext>
            </a:extLst>
          </p:cNvPr>
          <p:cNvSpPr txBox="1"/>
          <p:nvPr/>
        </p:nvSpPr>
        <p:spPr>
          <a:xfrm>
            <a:off x="7710574" y="2594476"/>
            <a:ext cx="154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With M1 chips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97ECBB-70EA-3B98-FEEE-E012F687886D}"/>
              </a:ext>
            </a:extLst>
          </p:cNvPr>
          <p:cNvSpPr txBox="1"/>
          <p:nvPr/>
        </p:nvSpPr>
        <p:spPr>
          <a:xfrm>
            <a:off x="3929006" y="6314289"/>
            <a:ext cx="404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This worked for me, but not guaranteed! </a:t>
            </a:r>
          </a:p>
        </p:txBody>
      </p:sp>
    </p:spTree>
    <p:extLst>
      <p:ext uri="{BB962C8B-B14F-4D97-AF65-F5344CB8AC3E}">
        <p14:creationId xmlns:p14="http://schemas.microsoft.com/office/powerpoint/2010/main" val="13288350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3F3DB-1FA6-4D9D-02C8-0A83D814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5b. Doing HDDM with HSSM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6B4AC-4AA9-0B3C-53CC-2F8DD24FFB8A}"/>
              </a:ext>
            </a:extLst>
          </p:cNvPr>
          <p:cNvSpPr txBox="1"/>
          <p:nvPr/>
        </p:nvSpPr>
        <p:spPr>
          <a:xfrm>
            <a:off x="1900952" y="1668502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Basic HDDM</a:t>
            </a:r>
          </a:p>
        </p:txBody>
      </p:sp>
      <p:pic>
        <p:nvPicPr>
          <p:cNvPr id="8" name="Picture 7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FDBE7AA2-14F1-CB3C-4570-EBA28586F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68" y="2134711"/>
            <a:ext cx="4368800" cy="2413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A76176-2819-66F5-0BEE-6EEC4C56A92A}"/>
              </a:ext>
            </a:extLst>
          </p:cNvPr>
          <p:cNvSpPr txBox="1"/>
          <p:nvPr/>
        </p:nvSpPr>
        <p:spPr>
          <a:xfrm>
            <a:off x="300942" y="4988689"/>
            <a:ext cx="52091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Differences: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HDDM </a:t>
            </a:r>
            <a:r>
              <a:rPr lang="en-US" dirty="0">
                <a:sym typeface="Wingdings" pitchFamily="2" charset="2"/>
              </a:rPr>
              <a:t> HSSM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Specify model as ‘</a:t>
            </a:r>
            <a:r>
              <a:rPr lang="en-US" dirty="0" err="1">
                <a:sym typeface="Wingdings" pitchFamily="2" charset="2"/>
              </a:rPr>
              <a:t>ddm</a:t>
            </a:r>
            <a:r>
              <a:rPr lang="en-US" dirty="0">
                <a:sym typeface="Wingdings" pitchFamily="2" charset="2"/>
              </a:rPr>
              <a:t>’ (we will see others shortly)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More specific options for sampling procedure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FA97F67B-B9E3-347D-6345-72431F161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125" y="1879114"/>
            <a:ext cx="3251200" cy="444500"/>
          </a:xfrm>
          <a:prstGeom prst="rect">
            <a:avLst/>
          </a:prstGeom>
        </p:spPr>
      </p:pic>
      <p:pic>
        <p:nvPicPr>
          <p:cNvPr id="16" name="Picture 1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A1C3725-39B3-1444-6578-E419FEAA4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125" y="2428520"/>
            <a:ext cx="6819418" cy="8994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C4A9F8-6F0A-9DF3-A791-4F37347AD34E}"/>
              </a:ext>
            </a:extLst>
          </p:cNvPr>
          <p:cNvSpPr/>
          <p:nvPr/>
        </p:nvSpPr>
        <p:spPr>
          <a:xfrm>
            <a:off x="9954228" y="2428520"/>
            <a:ext cx="2237772" cy="899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465432-907A-3AED-3E30-567F4B9F1FE7}"/>
              </a:ext>
            </a:extLst>
          </p:cNvPr>
          <p:cNvSpPr txBox="1"/>
          <p:nvPr/>
        </p:nvSpPr>
        <p:spPr>
          <a:xfrm>
            <a:off x="6265864" y="3738661"/>
            <a:ext cx="56251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New model diagnostics!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ess_bulk</a:t>
            </a:r>
            <a:r>
              <a:rPr lang="en-US" dirty="0">
                <a:solidFill>
                  <a:srgbClr val="FF0000"/>
                </a:solidFill>
              </a:rPr>
              <a:t>: want to be big (usually &gt; 1000)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ess_tail</a:t>
            </a:r>
            <a:r>
              <a:rPr lang="en-US" dirty="0">
                <a:solidFill>
                  <a:srgbClr val="FF0000"/>
                </a:solidFill>
              </a:rPr>
              <a:t>: similar to </a:t>
            </a:r>
            <a:r>
              <a:rPr lang="en-US" dirty="0" err="1">
                <a:solidFill>
                  <a:srgbClr val="FF0000"/>
                </a:solidFill>
              </a:rPr>
              <a:t>ess_bulk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R_hat</a:t>
            </a:r>
            <a:r>
              <a:rPr lang="en-US" dirty="0">
                <a:solidFill>
                  <a:srgbClr val="FF0000"/>
                </a:solidFill>
              </a:rPr>
              <a:t>: want to be as close to 1 as possible (&gt;1.1 is bad)</a:t>
            </a:r>
          </a:p>
        </p:txBody>
      </p:sp>
    </p:spTree>
    <p:extLst>
      <p:ext uri="{BB962C8B-B14F-4D97-AF65-F5344CB8AC3E}">
        <p14:creationId xmlns:p14="http://schemas.microsoft.com/office/powerpoint/2010/main" val="144522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 animBg="1"/>
      <p:bldP spid="1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47067-CB52-7AB6-D11D-CA3399BED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E703-4377-1FA0-2C4C-A07DE632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5b. Doing HDDM with HSSM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7079B-91E2-5920-B4AB-C260C17C52DC}"/>
              </a:ext>
            </a:extLst>
          </p:cNvPr>
          <p:cNvSpPr txBox="1"/>
          <p:nvPr/>
        </p:nvSpPr>
        <p:spPr>
          <a:xfrm>
            <a:off x="1599589" y="1668502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Conditional HDDM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A1980-7E1F-D231-3D6A-AB39157B5B63}"/>
              </a:ext>
            </a:extLst>
          </p:cNvPr>
          <p:cNvSpPr txBox="1"/>
          <p:nvPr/>
        </p:nvSpPr>
        <p:spPr>
          <a:xfrm>
            <a:off x="300941" y="5561739"/>
            <a:ext cx="7813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Differences: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more “</a:t>
            </a:r>
            <a:r>
              <a:rPr lang="en-US" dirty="0" err="1"/>
              <a:t>depends_on</a:t>
            </a:r>
            <a:r>
              <a:rPr lang="en-US" dirty="0"/>
              <a:t>” argument, must use </a:t>
            </a:r>
            <a:r>
              <a:rPr lang="en-US" b="1" dirty="0"/>
              <a:t>fixed effects regression </a:t>
            </a:r>
            <a:r>
              <a:rPr lang="en-US" dirty="0"/>
              <a:t>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Able to specify non-hierarchical regression, basically equivalent to </a:t>
            </a:r>
            <a:r>
              <a:rPr lang="en-US" dirty="0" err="1"/>
              <a:t>depends_on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Able to specify priors for each coefficient (not necessary)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D3CF3-55B1-01AE-1A99-A96A1086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8750" y="2115377"/>
            <a:ext cx="4566870" cy="1147305"/>
          </a:xfrm>
          <a:prstGeom prst="rect">
            <a:avLst/>
          </a:prstGeom>
        </p:spPr>
      </p:pic>
      <p:pic>
        <p:nvPicPr>
          <p:cNvPr id="11" name="Picture 10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1AF403B0-70D2-0D72-33F8-85BA19C3D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50" y="3274153"/>
            <a:ext cx="3452159" cy="1147305"/>
          </a:xfrm>
          <a:prstGeom prst="rect">
            <a:avLst/>
          </a:prstGeom>
        </p:spPr>
      </p:pic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3C4FF7-36DE-2A45-D0CF-F40389C01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010" y="2681088"/>
            <a:ext cx="6313990" cy="871679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BA1A0EE7-5B9E-A5B5-0A07-81F33AD71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010" y="2057771"/>
            <a:ext cx="3644900" cy="5588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57627AD-8DF0-B926-49D2-F8101C2D0549}"/>
              </a:ext>
            </a:extLst>
          </p:cNvPr>
          <p:cNvSpPr/>
          <p:nvPr/>
        </p:nvSpPr>
        <p:spPr>
          <a:xfrm>
            <a:off x="601884" y="3970116"/>
            <a:ext cx="1736202" cy="219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BFC0AB22-0A02-89E0-81A7-1618A420F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50" y="4432929"/>
            <a:ext cx="3452159" cy="9192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EF5B8B-3EE7-7273-5B9C-1E2FF0C8A97A}"/>
              </a:ext>
            </a:extLst>
          </p:cNvPr>
          <p:cNvSpPr txBox="1"/>
          <p:nvPr/>
        </p:nvSpPr>
        <p:spPr>
          <a:xfrm>
            <a:off x="5854415" y="3681968"/>
            <a:ext cx="4520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Conf01</a:t>
            </a:r>
            <a:r>
              <a:rPr lang="en-US" sz="1400" dirty="0"/>
              <a:t> = dummy coded condition variable (0 = HC, 1 = Test)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52104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22432-2FFF-EF50-5159-4E3F132E1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979B3-3589-0793-E9E8-9C020DE0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5b. Doing HDDM with HSSM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82172-1382-A4D3-9D2C-7BA9042203EE}"/>
              </a:ext>
            </a:extLst>
          </p:cNvPr>
          <p:cNvSpPr txBox="1"/>
          <p:nvPr/>
        </p:nvSpPr>
        <p:spPr>
          <a:xfrm>
            <a:off x="1631971" y="1668502"/>
            <a:ext cx="187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HDDM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402E27-F3F5-B0C8-144E-167C16D454D9}"/>
              </a:ext>
            </a:extLst>
          </p:cNvPr>
          <p:cNvSpPr txBox="1"/>
          <p:nvPr/>
        </p:nvSpPr>
        <p:spPr>
          <a:xfrm>
            <a:off x="300941" y="5561739"/>
            <a:ext cx="6318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Ability to specify any random effects structure you want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specifying priors yourself, you need to include </a:t>
            </a:r>
            <a:r>
              <a:rPr lang="en-US" b="1" dirty="0"/>
              <a:t>hyperpriors </a:t>
            </a:r>
            <a:r>
              <a:rPr lang="en-US" dirty="0"/>
              <a:t>for random effects</a:t>
            </a:r>
          </a:p>
        </p:txBody>
      </p:sp>
      <p:pic>
        <p:nvPicPr>
          <p:cNvPr id="5" name="Picture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330BDA1F-1865-956D-55C4-0586D580C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47" y="2009130"/>
            <a:ext cx="5097883" cy="2302270"/>
          </a:xfrm>
          <a:prstGeom prst="rect">
            <a:avLst/>
          </a:prstGeom>
        </p:spPr>
      </p:pic>
      <p:pic>
        <p:nvPicPr>
          <p:cNvPr id="8" name="Picture 7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701E725D-474D-0B98-2B5E-94F943A73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47" y="4429250"/>
            <a:ext cx="3102451" cy="1014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9D9B7F-D055-06C4-3FC8-3156BE5A1506}"/>
              </a:ext>
            </a:extLst>
          </p:cNvPr>
          <p:cNvSpPr/>
          <p:nvPr/>
        </p:nvSpPr>
        <p:spPr>
          <a:xfrm>
            <a:off x="668511" y="2896881"/>
            <a:ext cx="4564316" cy="1185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CF3B55-0948-FE30-2A6F-CCF6BF78CD03}"/>
              </a:ext>
            </a:extLst>
          </p:cNvPr>
          <p:cNvSpPr txBox="1"/>
          <p:nvPr/>
        </p:nvSpPr>
        <p:spPr>
          <a:xfrm>
            <a:off x="3294198" y="4429250"/>
            <a:ext cx="3325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theta</a:t>
            </a:r>
            <a:r>
              <a:rPr lang="en-US" sz="1400" dirty="0"/>
              <a:t> = continuous EEG measure (Z-scored)</a:t>
            </a:r>
            <a:endParaRPr lang="en-US" sz="14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A02844-9B0F-5209-F1A6-03B728208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532" y="2023844"/>
            <a:ext cx="3403600" cy="368300"/>
          </a:xfrm>
          <a:prstGeom prst="rect">
            <a:avLst/>
          </a:prstGeom>
        </p:spPr>
      </p:pic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628BD7-CB9E-EC07-B5F2-FC5E8D189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532" y="2445773"/>
            <a:ext cx="5555714" cy="378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9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animBg="1"/>
      <p:bldP spid="1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710BA8-7050-6EB9-30EC-521E83B1C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610" y="2971181"/>
            <a:ext cx="6549482" cy="43663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E23ABA-C711-AC70-4773-003D06A0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5c. Novelties with HSSM: New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F524B-D608-5F9E-1B19-D18F08804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26993"/>
          </a:xfrm>
        </p:spPr>
        <p:txBody>
          <a:bodyPr/>
          <a:lstStyle/>
          <a:p>
            <a:r>
              <a:rPr lang="en-US" dirty="0"/>
              <a:t>Different DDM specifications</a:t>
            </a:r>
          </a:p>
          <a:p>
            <a:pPr lvl="1"/>
            <a:r>
              <a:rPr lang="en-US" dirty="0"/>
              <a:t>The DDM model we’ve seen is not the only one to exist</a:t>
            </a:r>
          </a:p>
          <a:p>
            <a:pPr lvl="1"/>
            <a:r>
              <a:rPr lang="en-US" dirty="0"/>
              <a:t>Other specifications make different assumptions about RT/response tradeoffs</a:t>
            </a:r>
          </a:p>
          <a:p>
            <a:pPr lvl="1"/>
            <a:r>
              <a:rPr lang="en-US" dirty="0"/>
              <a:t>For example, the angle model (aka collapsing bounds)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550C3D-154A-5F5E-003C-4AE6C3C53BC0}"/>
              </a:ext>
            </a:extLst>
          </p:cNvPr>
          <p:cNvGrpSpPr/>
          <p:nvPr/>
        </p:nvGrpSpPr>
        <p:grpSpPr>
          <a:xfrm>
            <a:off x="5573486" y="4722543"/>
            <a:ext cx="1095828" cy="988828"/>
            <a:chOff x="5573486" y="4722543"/>
            <a:chExt cx="1095828" cy="98882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1B5990E-6D31-0ABF-3EB7-86B01D23D518}"/>
                </a:ext>
              </a:extLst>
            </p:cNvPr>
            <p:cNvCxnSpPr/>
            <p:nvPr/>
          </p:nvCxnSpPr>
          <p:spPr>
            <a:xfrm flipV="1">
              <a:off x="5573486" y="4722543"/>
              <a:ext cx="1095828" cy="9888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C3EE7-A179-8F8C-0ACB-5593C4CDAFB8}"/>
                </a:ext>
              </a:extLst>
            </p:cNvPr>
            <p:cNvSpPr txBox="1"/>
            <p:nvPr/>
          </p:nvSpPr>
          <p:spPr>
            <a:xfrm>
              <a:off x="6096000" y="5154341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ADF3DB6-95AB-7366-A74D-5C2EF775ED3F}"/>
              </a:ext>
            </a:extLst>
          </p:cNvPr>
          <p:cNvSpPr txBox="1"/>
          <p:nvPr/>
        </p:nvSpPr>
        <p:spPr>
          <a:xfrm>
            <a:off x="3354834" y="4833111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B397C2-A7AB-EDE1-2F1A-980D6C051981}"/>
              </a:ext>
            </a:extLst>
          </p:cNvPr>
          <p:cNvGrpSpPr/>
          <p:nvPr/>
        </p:nvGrpSpPr>
        <p:grpSpPr>
          <a:xfrm>
            <a:off x="2900023" y="3926114"/>
            <a:ext cx="568400" cy="2250849"/>
            <a:chOff x="2900023" y="3926114"/>
            <a:chExt cx="568400" cy="2250849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55E80B1A-F56F-8AF0-5820-DA4FF1779B17}"/>
                </a:ext>
              </a:extLst>
            </p:cNvPr>
            <p:cNvSpPr/>
            <p:nvPr/>
          </p:nvSpPr>
          <p:spPr>
            <a:xfrm>
              <a:off x="3184066" y="3926114"/>
              <a:ext cx="284357" cy="2250849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978B75-159D-151A-8E8C-0102F1828FC8}"/>
                </a:ext>
              </a:extLst>
            </p:cNvPr>
            <p:cNvSpPr txBox="1"/>
            <p:nvPr/>
          </p:nvSpPr>
          <p:spPr>
            <a:xfrm>
              <a:off x="2900023" y="486687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B053A6-B069-4D8C-65F4-7D6DF02852B6}"/>
              </a:ext>
            </a:extLst>
          </p:cNvPr>
          <p:cNvGrpSpPr/>
          <p:nvPr/>
        </p:nvGrpSpPr>
        <p:grpSpPr>
          <a:xfrm>
            <a:off x="3620111" y="4463779"/>
            <a:ext cx="819617" cy="536351"/>
            <a:chOff x="3620111" y="4463779"/>
            <a:chExt cx="819617" cy="5363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6BEE6B-491F-8501-71E0-D7DB9C00D68B}"/>
                </a:ext>
              </a:extLst>
            </p:cNvPr>
            <p:cNvSpPr txBox="1"/>
            <p:nvPr/>
          </p:nvSpPr>
          <p:spPr>
            <a:xfrm>
              <a:off x="3904495" y="4463779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t</a:t>
              </a:r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407267F9-F14E-7082-2277-E667D1CE363D}"/>
                </a:ext>
              </a:extLst>
            </p:cNvPr>
            <p:cNvSpPr/>
            <p:nvPr/>
          </p:nvSpPr>
          <p:spPr>
            <a:xfrm rot="5400000">
              <a:off x="3905421" y="4465822"/>
              <a:ext cx="248998" cy="819617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B410AF-6B27-11DC-0A7F-911C696E2250}"/>
              </a:ext>
            </a:extLst>
          </p:cNvPr>
          <p:cNvGrpSpPr/>
          <p:nvPr/>
        </p:nvGrpSpPr>
        <p:grpSpPr>
          <a:xfrm>
            <a:off x="4194629" y="3794857"/>
            <a:ext cx="1836057" cy="423393"/>
            <a:chOff x="4194629" y="3794857"/>
            <a:chExt cx="1836057" cy="42339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BA5DF8C-A756-5418-393A-55F9F42B6812}"/>
                </a:ext>
              </a:extLst>
            </p:cNvPr>
            <p:cNvCxnSpPr>
              <a:cxnSpLocks/>
            </p:cNvCxnSpPr>
            <p:nvPr/>
          </p:nvCxnSpPr>
          <p:spPr>
            <a:xfrm>
              <a:off x="4194629" y="3926114"/>
              <a:ext cx="1836057" cy="2921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36A9DB8-AA33-8A86-35D2-AF8425D473D4}"/>
                    </a:ext>
                  </a:extLst>
                </p:cNvPr>
                <p:cNvSpPr txBox="1"/>
                <p:nvPr/>
              </p:nvSpPr>
              <p:spPr>
                <a:xfrm>
                  <a:off x="4970762" y="3794857"/>
                  <a:ext cx="374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36A9DB8-AA33-8A86-35D2-AF8425D473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0762" y="3794857"/>
                  <a:ext cx="37414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9412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83FFB-5651-8A63-D7E5-FCB2981FF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F2629-266F-5D18-1A7F-B7A29C03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5c. Novelties with HSSM: New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BD680-7E3B-1D1C-13AE-FAD9274DF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26993"/>
          </a:xfrm>
        </p:spPr>
        <p:txBody>
          <a:bodyPr/>
          <a:lstStyle/>
          <a:p>
            <a:r>
              <a:rPr lang="en-US" dirty="0"/>
              <a:t>Typically, parameters which encode these different assumptions are very difficult to estimate</a:t>
            </a:r>
          </a:p>
          <a:p>
            <a:r>
              <a:rPr lang="en-US" dirty="0"/>
              <a:t>But with HSSM, it is easy</a:t>
            </a:r>
          </a:p>
        </p:txBody>
      </p:sp>
      <p:pic>
        <p:nvPicPr>
          <p:cNvPr id="5" name="Picture 4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90D19BF4-6694-0A75-3C81-DF264A533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87555"/>
            <a:ext cx="4216400" cy="2387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C428F7-1B09-FD66-D4DE-F73756093147}"/>
              </a:ext>
            </a:extLst>
          </p:cNvPr>
          <p:cNvSpPr/>
          <p:nvPr/>
        </p:nvSpPr>
        <p:spPr>
          <a:xfrm>
            <a:off x="1244600" y="4203700"/>
            <a:ext cx="1701800" cy="279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89612F-6663-A02B-4EB9-0A109F1F7111}"/>
              </a:ext>
            </a:extLst>
          </p:cNvPr>
          <p:cNvSpPr txBox="1"/>
          <p:nvPr/>
        </p:nvSpPr>
        <p:spPr>
          <a:xfrm>
            <a:off x="5911850" y="3552618"/>
            <a:ext cx="5848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note: </a:t>
            </a:r>
          </a:p>
          <a:p>
            <a:r>
              <a:rPr lang="en-US" dirty="0"/>
              <a:t>With my M1 chip, HSSM </a:t>
            </a:r>
            <a:r>
              <a:rPr lang="en-US" dirty="0">
                <a:sym typeface="Wingdings" pitchFamily="2" charset="2"/>
              </a:rPr>
              <a:t> C++ connection for LAN models is glitchy for HSSM v0.2.0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This functionality is also </a:t>
            </a:r>
            <a:r>
              <a:rPr lang="en-US" dirty="0"/>
              <a:t>available with HDDM v0.9+, which I know works well</a:t>
            </a:r>
          </a:p>
        </p:txBody>
      </p:sp>
    </p:spTree>
    <p:extLst>
      <p:ext uri="{BB962C8B-B14F-4D97-AF65-F5344CB8AC3E}">
        <p14:creationId xmlns:p14="http://schemas.microsoft.com/office/powerpoint/2010/main" val="338146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875CE-4F8B-F858-52BE-B24EE707C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889E5-5774-E638-8050-52B148B6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8500" cy="1325563"/>
          </a:xfrm>
        </p:spPr>
        <p:txBody>
          <a:bodyPr/>
          <a:lstStyle/>
          <a:p>
            <a:r>
              <a:rPr lang="en-US" dirty="0"/>
              <a:t>5c. Novelties with HSSM: Built-in visualizations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327D3-9B94-7C44-AAFB-A607E45E5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911350"/>
            <a:ext cx="3670300" cy="44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8AEBAA-06EC-5E94-9B03-0C325E9B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1350"/>
            <a:ext cx="5270500" cy="355600"/>
          </a:xfrm>
          <a:prstGeom prst="rect">
            <a:avLst/>
          </a:prstGeom>
        </p:spPr>
      </p:pic>
      <p:pic>
        <p:nvPicPr>
          <p:cNvPr id="12" name="Picture 11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60DF6456-7462-E25C-F92B-29486DC43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2487612"/>
            <a:ext cx="4781550" cy="3727157"/>
          </a:xfrm>
          <a:prstGeom prst="rect">
            <a:avLst/>
          </a:prstGeom>
        </p:spPr>
      </p:pic>
      <p:pic>
        <p:nvPicPr>
          <p:cNvPr id="14" name="Picture 13" descr="A group of blue lines&#10;&#10;Description automatically generated">
            <a:extLst>
              <a:ext uri="{FF2B5EF4-FFF2-40B4-BE49-F238E27FC236}">
                <a16:creationId xmlns:a16="http://schemas.microsoft.com/office/drawing/2014/main" id="{9C478221-8338-5150-1C0D-E01098CF0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87612"/>
            <a:ext cx="5556250" cy="366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684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F2728-D414-2509-7E6B-BC08B17ED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D152-C0E0-AD66-F2C1-D4919DCE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8500" cy="1325563"/>
          </a:xfrm>
        </p:spPr>
        <p:txBody>
          <a:bodyPr/>
          <a:lstStyle/>
          <a:p>
            <a:r>
              <a:rPr lang="en-US" dirty="0"/>
              <a:t>5c. Novelties with HSSM: Built-in visualizations</a:t>
            </a:r>
          </a:p>
        </p:txBody>
      </p:sp>
      <p:pic>
        <p:nvPicPr>
          <p:cNvPr id="4" name="Picture 3" descr="A diagram of a random variable&#10;&#10;Description automatically generated">
            <a:extLst>
              <a:ext uri="{FF2B5EF4-FFF2-40B4-BE49-F238E27FC236}">
                <a16:creationId xmlns:a16="http://schemas.microsoft.com/office/drawing/2014/main" id="{26A855FC-B826-02E1-5E6A-1C0598F03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606" y="2159000"/>
            <a:ext cx="6052787" cy="4249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501ACE-6536-B4F0-483B-B81D685AEB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47" t="4570" b="1"/>
          <a:stretch/>
        </p:blipFill>
        <p:spPr>
          <a:xfrm>
            <a:off x="3994524" y="1690688"/>
            <a:ext cx="4202950" cy="46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8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17929-CDBE-09CE-D7B5-9952A637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DDM?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C94A6-5DE7-56EC-2E0A-E5FC39CB1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More formally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87582-453A-33E0-5C37-92F05F217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79" y="2238764"/>
            <a:ext cx="5148943" cy="425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791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491BF-AA05-4B10-39C8-79B508C49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A64B1-2838-FE24-1C8B-AB34B546D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b="1" u="sng" dirty="0"/>
              <a:t>Important</a:t>
            </a:r>
            <a:r>
              <a:rPr lang="en-US" dirty="0"/>
              <a:t> differences between HSSM and HDDM</a:t>
            </a:r>
            <a:endParaRPr lang="en-US" b="1" u="sng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E894297-D901-0B42-C44F-BAE461ECBC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398609"/>
              </p:ext>
            </p:extLst>
          </p:nvPr>
        </p:nvGraphicFramePr>
        <p:xfrm>
          <a:off x="838200" y="2392680"/>
          <a:ext cx="105156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40088568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73169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ysClr val="windowText" lastClr="000000"/>
                          </a:solidFill>
                        </a:rPr>
                        <a:t>HDDM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ysClr val="windowText" lastClr="000000"/>
                          </a:solidFill>
                        </a:rPr>
                        <a:t>HSSM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76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solidFill>
                            <a:sysClr val="windowText" lastClr="000000"/>
                          </a:solidFill>
                        </a:rPr>
                        <a:t>subj_idx</a:t>
                      </a:r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solidFill>
                            <a:sysClr val="windowText" lastClr="000000"/>
                          </a:solidFill>
                        </a:rPr>
                        <a:t>participant_id</a:t>
                      </a:r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75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ysClr val="windowText" lastClr="000000"/>
                          </a:solidFill>
                        </a:rPr>
                        <a:t>response = {0,1}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ysClr val="windowText" lastClr="000000"/>
                          </a:solidFill>
                        </a:rPr>
                        <a:t>response = {-1, 1}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3914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ysClr val="windowText" lastClr="000000"/>
                          </a:solidFill>
                        </a:rPr>
                        <a:t>Default chains = 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ysClr val="windowText" lastClr="000000"/>
                          </a:solidFill>
                        </a:rPr>
                        <a:t>Default chains =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38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4973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4A52-08FF-14A2-1BD2-407A132B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HSSM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F670D-9D4E-0CDF-E479-D814AB62A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Much more flexible than HDDM</a:t>
            </a:r>
          </a:p>
          <a:p>
            <a:r>
              <a:rPr lang="en-US" dirty="0"/>
              <a:t>Gives user a lot more control</a:t>
            </a:r>
          </a:p>
          <a:p>
            <a:pPr lvl="1"/>
            <a:r>
              <a:rPr lang="en-US" dirty="0"/>
              <a:t>Priors</a:t>
            </a:r>
          </a:p>
          <a:p>
            <a:pPr lvl="1"/>
            <a:r>
              <a:rPr lang="en-US" dirty="0"/>
              <a:t>Random effects structure</a:t>
            </a:r>
          </a:p>
          <a:p>
            <a:pPr lvl="1"/>
            <a:r>
              <a:rPr lang="en-US" dirty="0"/>
              <a:t>Bounds </a:t>
            </a:r>
          </a:p>
          <a:p>
            <a:pPr lvl="1"/>
            <a:r>
              <a:rPr lang="en-US" dirty="0"/>
              <a:t>Model assumptions</a:t>
            </a:r>
          </a:p>
          <a:p>
            <a:r>
              <a:rPr lang="en-US" dirty="0"/>
              <a:t>Typically, much faster </a:t>
            </a:r>
          </a:p>
          <a:p>
            <a:r>
              <a:rPr lang="en-US" dirty="0"/>
              <a:t>More built-in visualization features</a:t>
            </a:r>
          </a:p>
          <a:p>
            <a:r>
              <a:rPr lang="en-US" dirty="0"/>
              <a:t>Easier sampling methods (chains, parallelization, NUTS algorithm, etc.)</a:t>
            </a:r>
          </a:p>
          <a:p>
            <a:r>
              <a:rPr lang="en-US" dirty="0"/>
              <a:t>Built-in model comparison metrics</a:t>
            </a:r>
          </a:p>
          <a:p>
            <a:r>
              <a:rPr lang="en-US" dirty="0"/>
              <a:t>Better error messages</a:t>
            </a:r>
          </a:p>
        </p:txBody>
      </p:sp>
    </p:spTree>
    <p:extLst>
      <p:ext uri="{BB962C8B-B14F-4D97-AF65-F5344CB8AC3E}">
        <p14:creationId xmlns:p14="http://schemas.microsoft.com/office/powerpoint/2010/main" val="26369261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91FA-0EDC-AB27-A93D-B4DE4A814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28EB4-8E37-0293-D70D-0BE33B4A4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HSSM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6E4A7-A515-61B4-3480-8C2EFCF8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in development (glitchy on my Mac for some functions)</a:t>
            </a:r>
          </a:p>
          <a:p>
            <a:r>
              <a:rPr lang="en-US" dirty="0"/>
              <a:t>A little complex unless you know what you are doing</a:t>
            </a:r>
          </a:p>
          <a:p>
            <a:pPr lvl="1"/>
            <a:r>
              <a:rPr lang="en-US" dirty="0"/>
              <a:t>Lots of functionality, but likely more than you need to start</a:t>
            </a:r>
          </a:p>
          <a:p>
            <a:r>
              <a:rPr lang="en-US" dirty="0"/>
              <a:t>Like HDDM, limited in terms of model comparison functions</a:t>
            </a:r>
          </a:p>
          <a:p>
            <a:pPr lvl="1"/>
            <a:r>
              <a:rPr lang="en-US" dirty="0"/>
              <a:t>Gives you the ability to fit lots of different types of DDM, but how do you know which is best?</a:t>
            </a:r>
          </a:p>
          <a:p>
            <a:pPr lvl="1"/>
            <a:r>
              <a:rPr lang="en-US" dirty="0"/>
              <a:t>Not obvious yet for hierarchical models in general, let alone DDMs (see Devine et al., 2024)</a:t>
            </a:r>
          </a:p>
        </p:txBody>
      </p:sp>
    </p:spTree>
    <p:extLst>
      <p:ext uri="{BB962C8B-B14F-4D97-AF65-F5344CB8AC3E}">
        <p14:creationId xmlns:p14="http://schemas.microsoft.com/office/powerpoint/2010/main" val="32312127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9D1A-735B-6E9C-0297-B5430868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7F189-ECA9-AD45-2342-728EE6583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we saw</a:t>
            </a:r>
          </a:p>
          <a:p>
            <a:pPr>
              <a:buFontTx/>
              <a:buChar char="-"/>
            </a:pPr>
            <a:r>
              <a:rPr lang="en-US" dirty="0"/>
              <a:t>What a DDM is</a:t>
            </a:r>
          </a:p>
          <a:p>
            <a:pPr>
              <a:buFontTx/>
              <a:buChar char="-"/>
            </a:pPr>
            <a:r>
              <a:rPr lang="en-US" dirty="0"/>
              <a:t>When to use it</a:t>
            </a:r>
          </a:p>
          <a:p>
            <a:pPr>
              <a:buFontTx/>
              <a:buChar char="-"/>
            </a:pPr>
            <a:r>
              <a:rPr lang="en-US" dirty="0"/>
              <a:t>How to use it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592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9D1A-735B-6E9C-0297-B5430868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7F189-ECA9-AD45-2342-728EE6583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What we did not see</a:t>
            </a:r>
          </a:p>
          <a:p>
            <a:pPr>
              <a:buFontTx/>
              <a:buChar char="-"/>
            </a:pPr>
            <a:r>
              <a:rPr lang="en-US" dirty="0"/>
              <a:t>Fit indices </a:t>
            </a:r>
          </a:p>
          <a:p>
            <a:pPr>
              <a:buFontTx/>
              <a:buChar char="-"/>
            </a:pPr>
            <a:r>
              <a:rPr lang="en-US" dirty="0"/>
              <a:t>Model simulation</a:t>
            </a:r>
          </a:p>
          <a:p>
            <a:pPr>
              <a:buFontTx/>
              <a:buChar char="-"/>
            </a:pPr>
            <a:r>
              <a:rPr lang="en-US" dirty="0"/>
              <a:t>Posterior Predictive Checks</a:t>
            </a:r>
          </a:p>
          <a:p>
            <a:pPr>
              <a:buFontTx/>
              <a:buChar char="-"/>
            </a:pPr>
            <a:r>
              <a:rPr lang="en-US" dirty="0"/>
              <a:t>Mixed models (both </a:t>
            </a:r>
            <a:r>
              <a:rPr lang="en-US" dirty="0" err="1"/>
              <a:t>HDDMRegression</a:t>
            </a:r>
            <a:r>
              <a:rPr lang="en-US" dirty="0"/>
              <a:t> and </a:t>
            </a:r>
            <a:r>
              <a:rPr lang="en-US" dirty="0" err="1"/>
              <a:t>depends_on</a:t>
            </a:r>
            <a:r>
              <a:rPr lang="en-US" dirty="0"/>
              <a:t>)</a:t>
            </a:r>
          </a:p>
          <a:p>
            <a:pPr>
              <a:buFontTx/>
              <a:buChar char="-"/>
            </a:pPr>
            <a:r>
              <a:rPr lang="en-US" dirty="0"/>
              <a:t>ROPE and Bayes Factors for inference</a:t>
            </a:r>
          </a:p>
          <a:p>
            <a:pPr>
              <a:buFontTx/>
              <a:buChar char="-"/>
            </a:pPr>
            <a:r>
              <a:rPr lang="en-US" dirty="0"/>
              <a:t>Model diagnostics</a:t>
            </a:r>
          </a:p>
          <a:p>
            <a:pPr>
              <a:buFontTx/>
              <a:buChar char="-"/>
            </a:pPr>
            <a:r>
              <a:rPr lang="en-US" dirty="0"/>
              <a:t>Complex regression structures</a:t>
            </a:r>
          </a:p>
          <a:p>
            <a:pPr>
              <a:buFontTx/>
              <a:buChar char="-"/>
            </a:pPr>
            <a:r>
              <a:rPr lang="en-US" dirty="0"/>
              <a:t>Complex LANs with HSSM</a:t>
            </a:r>
          </a:p>
          <a:p>
            <a:pPr>
              <a:buFontTx/>
              <a:buChar char="-"/>
            </a:pPr>
            <a:r>
              <a:rPr lang="en-US" dirty="0"/>
              <a:t>And much much more…. </a:t>
            </a:r>
          </a:p>
        </p:txBody>
      </p:sp>
    </p:spTree>
    <p:extLst>
      <p:ext uri="{BB962C8B-B14F-4D97-AF65-F5344CB8AC3E}">
        <p14:creationId xmlns:p14="http://schemas.microsoft.com/office/powerpoint/2010/main" val="34601505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9D1A-735B-6E9C-0297-B5430868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7F189-ECA9-AD45-2342-728EE6583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Common mistakes: </a:t>
            </a:r>
          </a:p>
          <a:p>
            <a:pPr>
              <a:buFontTx/>
              <a:buChar char="-"/>
            </a:pPr>
            <a:r>
              <a:rPr lang="en-US" dirty="0"/>
              <a:t>HDDM cannot handle missing data, so remove all NA from your data</a:t>
            </a:r>
          </a:p>
          <a:p>
            <a:pPr>
              <a:buFontTx/>
              <a:buChar char="-"/>
            </a:pPr>
            <a:r>
              <a:rPr lang="en-US" dirty="0"/>
              <a:t>RT &gt; 0 and response ∈ {0,1} (or {-1,1} for HSSM)</a:t>
            </a:r>
          </a:p>
          <a:p>
            <a:pPr>
              <a:buFontTx/>
              <a:buChar char="-"/>
            </a:pPr>
            <a:r>
              <a:rPr lang="en-US" dirty="0"/>
              <a:t>RT have to be in seconds, not </a:t>
            </a:r>
            <a:r>
              <a:rPr lang="en-US" dirty="0" err="1"/>
              <a:t>ms.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HDDM </a:t>
            </a:r>
            <a:r>
              <a:rPr lang="en-US" i="1" dirty="0"/>
              <a:t>should </a:t>
            </a:r>
            <a:r>
              <a:rPr lang="en-US" dirty="0"/>
              <a:t>detect long outliers, but double-check yourself as this can skew estimates and radically increase fitting time</a:t>
            </a:r>
          </a:p>
        </p:txBody>
      </p:sp>
    </p:spTree>
    <p:extLst>
      <p:ext uri="{BB962C8B-B14F-4D97-AF65-F5344CB8AC3E}">
        <p14:creationId xmlns:p14="http://schemas.microsoft.com/office/powerpoint/2010/main" val="24261692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6C738-41D9-2539-1CD0-5A42B0C9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820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Thanks for listening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C42D7-B713-3D2B-DE05-DAC609C17730}"/>
              </a:ext>
            </a:extLst>
          </p:cNvPr>
          <p:cNvSpPr txBox="1"/>
          <p:nvPr/>
        </p:nvSpPr>
        <p:spPr>
          <a:xfrm>
            <a:off x="3396094" y="4844143"/>
            <a:ext cx="5399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Code and slides available at:</a:t>
            </a:r>
          </a:p>
          <a:p>
            <a:pPr algn="ctr"/>
            <a:r>
              <a:rPr lang="en-US" dirty="0">
                <a:hlinkClick r:id="rId2"/>
              </a:rPr>
              <a:t>https://github.com/seandamiandevine/HDDM_tutorial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4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2871</TotalTime>
  <Words>4131</Words>
  <Application>Microsoft Macintosh PowerPoint</Application>
  <PresentationFormat>Widescreen</PresentationFormat>
  <Paragraphs>603</Paragraphs>
  <Slides>96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Wingdings</vt:lpstr>
      <vt:lpstr>Office Theme</vt:lpstr>
      <vt:lpstr>(Basic)  Introduction to (H)DDM</vt:lpstr>
      <vt:lpstr>Plan</vt:lpstr>
      <vt:lpstr>Goals</vt:lpstr>
      <vt:lpstr>Not the goals</vt:lpstr>
      <vt:lpstr>What is the DDM?</vt:lpstr>
      <vt:lpstr>What is the DDM?</vt:lpstr>
      <vt:lpstr>Why use a DDM?</vt:lpstr>
      <vt:lpstr>Why use a DDM?</vt:lpstr>
      <vt:lpstr>Why use a DDM?</vt:lpstr>
      <vt:lpstr>Why use a DDM?</vt:lpstr>
      <vt:lpstr>Why use a DDM?</vt:lpstr>
      <vt:lpstr>DDM parameters</vt:lpstr>
      <vt:lpstr>DDM parameters</vt:lpstr>
      <vt:lpstr>DDM parameters</vt:lpstr>
      <vt:lpstr>DDM parameters</vt:lpstr>
      <vt:lpstr>DDM parameters</vt:lpstr>
      <vt:lpstr>Fitting a DDM</vt:lpstr>
      <vt:lpstr>Fitting a DDM</vt:lpstr>
      <vt:lpstr>Fitting a DDM</vt:lpstr>
      <vt:lpstr>Fitting a DDM</vt:lpstr>
      <vt:lpstr>Fitting a DDM</vt:lpstr>
      <vt:lpstr>Fitting a DDM</vt:lpstr>
      <vt:lpstr>Fitting a DDM</vt:lpstr>
      <vt:lpstr>Fitting a DDM</vt:lpstr>
      <vt:lpstr>Fitting a DDM</vt:lpstr>
      <vt:lpstr>Let’s get fittin’!</vt:lpstr>
      <vt:lpstr>Toy example: Preference task</vt:lpstr>
      <vt:lpstr>Data example</vt:lpstr>
      <vt:lpstr>Analysis environment</vt:lpstr>
      <vt:lpstr>HDDMs</vt:lpstr>
      <vt:lpstr>1. Import HDDM</vt:lpstr>
      <vt:lpstr>2: Fit basic HDDM</vt:lpstr>
      <vt:lpstr>2: Fit basic HDDM</vt:lpstr>
      <vt:lpstr>2: Fit basic HDDM</vt:lpstr>
      <vt:lpstr>2: Fit basic HDDM</vt:lpstr>
      <vt:lpstr>2: Fit basic HDDM</vt:lpstr>
      <vt:lpstr>Quick digression about MCMC sampling</vt:lpstr>
      <vt:lpstr>Quick digression about MCMC sampling</vt:lpstr>
      <vt:lpstr>Quick digression about MCMC sampling</vt:lpstr>
      <vt:lpstr>2: Fit basic HDDM</vt:lpstr>
      <vt:lpstr>2: Fit basic HDDM</vt:lpstr>
      <vt:lpstr>2a. Analyze results</vt:lpstr>
      <vt:lpstr>2a. Analyze results</vt:lpstr>
      <vt:lpstr>2a. Analyze results</vt:lpstr>
      <vt:lpstr>2a. Analyze results</vt:lpstr>
      <vt:lpstr>2a. Analyze results</vt:lpstr>
      <vt:lpstr>2a. Analyze results</vt:lpstr>
      <vt:lpstr>2b. Visualize results</vt:lpstr>
      <vt:lpstr>2b. Visualize results</vt:lpstr>
      <vt:lpstr>2b. Visualize results</vt:lpstr>
      <vt:lpstr>2b. Visualize results</vt:lpstr>
      <vt:lpstr>2c. Bayesian statistics</vt:lpstr>
      <vt:lpstr>3. Fit a conditional HDDM</vt:lpstr>
      <vt:lpstr>3. Fit a conditional HDDM</vt:lpstr>
      <vt:lpstr>3. Fit a conditional HDDM</vt:lpstr>
      <vt:lpstr>3. Fit a conditional HDDM</vt:lpstr>
      <vt:lpstr>3a. Analyze results</vt:lpstr>
      <vt:lpstr>3a. Analyze results</vt:lpstr>
      <vt:lpstr>3b. Visualize results</vt:lpstr>
      <vt:lpstr>3c. Bayesian Statistics</vt:lpstr>
      <vt:lpstr>3c. Bayesian Statistics</vt:lpstr>
      <vt:lpstr>3c. Bayesian Statistics</vt:lpstr>
      <vt:lpstr>3c. Bayesian Statistics</vt:lpstr>
      <vt:lpstr>3c. Bayesian Statistics</vt:lpstr>
      <vt:lpstr>3c. Bayesian Statistics</vt:lpstr>
      <vt:lpstr>3c. Bayesian Statistics</vt:lpstr>
      <vt:lpstr>4. HDDM Regression</vt:lpstr>
      <vt:lpstr>4. HDDM Regression</vt:lpstr>
      <vt:lpstr>4. HDDM Regression</vt:lpstr>
      <vt:lpstr>4. HDDM Regression</vt:lpstr>
      <vt:lpstr>4. HDDM Regression</vt:lpstr>
      <vt:lpstr>4. HDDM Regression</vt:lpstr>
      <vt:lpstr>4a. Analyze the results </vt:lpstr>
      <vt:lpstr>4a. Analyze the results </vt:lpstr>
      <vt:lpstr>4a. Analyze the results </vt:lpstr>
      <vt:lpstr>4b. Analyze/Visualize the results </vt:lpstr>
      <vt:lpstr>4b. Analyze/Visualize the results </vt:lpstr>
      <vt:lpstr>4b. Analyze/Visualize the results </vt:lpstr>
      <vt:lpstr>4b. Analyze/Visualize the results </vt:lpstr>
      <vt:lpstr>4b. Analyze/Visualize the results </vt:lpstr>
      <vt:lpstr>5. HSSM</vt:lpstr>
      <vt:lpstr>5a. Installing HSSM</vt:lpstr>
      <vt:lpstr>5b. Doing HDDM with HSSM</vt:lpstr>
      <vt:lpstr>5b. Doing HDDM with HSSM</vt:lpstr>
      <vt:lpstr>5b. Doing HDDM with HSSM</vt:lpstr>
      <vt:lpstr>5c. Novelties with HSSM: New models</vt:lpstr>
      <vt:lpstr>5c. Novelties with HSSM: New models</vt:lpstr>
      <vt:lpstr>5c. Novelties with HSSM: Built-in visualizations</vt:lpstr>
      <vt:lpstr>5c. Novelties with HSSM: Built-in visualizations</vt:lpstr>
      <vt:lpstr>Important differences between HSSM and HDDM</vt:lpstr>
      <vt:lpstr>Advantages of HSSM</vt:lpstr>
      <vt:lpstr>Disadvantages of HSSM</vt:lpstr>
      <vt:lpstr>Summary</vt:lpstr>
      <vt:lpstr>Summary</vt:lpstr>
      <vt:lpstr>Parting advice</vt:lpstr>
      <vt:lpstr>Thanks for listening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(H)DDM</dc:title>
  <dc:creator>Sean Devine</dc:creator>
  <cp:lastModifiedBy>Sean Devine</cp:lastModifiedBy>
  <cp:revision>209</cp:revision>
  <dcterms:created xsi:type="dcterms:W3CDTF">2022-10-14T17:55:46Z</dcterms:created>
  <dcterms:modified xsi:type="dcterms:W3CDTF">2024-02-29T08:48:56Z</dcterms:modified>
</cp:coreProperties>
</file>